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86" r:id="rId27"/>
    <p:sldId id="258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ransforming Life &amp; Environment: A Buddhist Perspective" id="{7E8A20F0-F0CD-4C68-9E73-B67EF24F66E3}">
          <p14:sldIdLst>
            <p14:sldId id="2561"/>
            <p14:sldId id="2562"/>
          </p14:sldIdLst>
        </p14:section>
        <p14:section name="Opening Reflections: The Oneness of Life and Environment" id="{E77459CD-54DE-463D-A4A8-B79A182E3B92}">
          <p14:sldIdLst>
            <p14:sldId id="2563"/>
            <p14:sldId id="2564"/>
          </p14:sldIdLst>
        </p14:section>
        <p14:section name="Mutual Influence: Environment and Life" id="{E8183292-E0BD-46CD-A307-7F74B212E0D8}">
          <p14:sldIdLst>
            <p14:sldId id="2565"/>
            <p14:sldId id="2566"/>
            <p14:sldId id="2567"/>
          </p14:sldIdLst>
        </p14:section>
        <p14:section name="Empowerment through Buddhist Practice" id="{E7A32D2C-12BA-4705-871F-F74111F64A9D}">
          <p14:sldIdLst>
            <p14:sldId id="2568"/>
            <p14:sldId id="2569"/>
            <p14:sldId id="2570"/>
          </p14:sldIdLst>
        </p14:section>
        <p14:section name="Esho Funi: Non-duality of Life and Environment" id="{DEA6120F-EC35-41E8-8E45-79C77E889CFC}">
          <p14:sldIdLst>
            <p14:sldId id="2571"/>
            <p14:sldId id="2572"/>
            <p14:sldId id="2573"/>
          </p14:sldIdLst>
        </p14:section>
        <p14:section name="Three Realms of Existence: Foundation of Oneness" id="{004C86DD-5390-4061-ADD2-32DA3DC35911}">
          <p14:sldIdLst>
            <p14:sldId id="2574"/>
            <p14:sldId id="2575"/>
            <p14:sldId id="2576"/>
          </p14:sldIdLst>
        </p14:section>
        <p14:section name="Real-Life Application: SGI UK Example" id="{94AE37D4-7377-4C0A-874C-A278653584CF}">
          <p14:sldIdLst>
            <p14:sldId id="2577"/>
            <p14:sldId id="2578"/>
            <p14:sldId id="2579"/>
            <p14:sldId id="2580"/>
            <p14:sldId id="2581"/>
          </p14:sldIdLst>
        </p14:section>
        <p14:section name="Mission of Youth: Sharing Buddhism and Attaining Buddhahood" id="{7BF6F01C-FBEE-47F4-A115-B4515B95ADD1}">
          <p14:sldIdLst>
            <p14:sldId id="2582"/>
            <p14:sldId id="2583"/>
            <p14:sldId id="2584"/>
            <p14:sldId id="2585"/>
            <p14:sldId id="2586"/>
          </p14:sldIdLst>
        </p14:section>
        <p14:section name="Conclusion: Embracing Interconnected Transformation" id="{A8CB996E-DE61-4D17-B39D-BC9A61AB5B1E}">
          <p14:sldIdLst>
            <p14:sldId id="258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D2B00C-5ACC-4FB8-9F2B-3B7BD441F38D}" v="342" dt="2025-10-16T19:15:19.3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79184" autoAdjust="0"/>
  </p:normalViewPr>
  <p:slideViewPr>
    <p:cSldViewPr snapToGrid="0" showGuides="1">
      <p:cViewPr varScale="1">
        <p:scale>
          <a:sx n="103" d="100"/>
          <a:sy n="103" d="100"/>
        </p:scale>
        <p:origin x="72" y="62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unabha Gupta" userId="37148e79-fd6b-4f3c-92e1-8f26e333834b" providerId="ADAL" clId="{66D2B00C-5ACC-4FB8-9F2B-3B7BD441F38D}"/>
    <pc:docChg chg="undo custSel modSld modMainMaster">
      <pc:chgData name="Arunabha Gupta" userId="37148e79-fd6b-4f3c-92e1-8f26e333834b" providerId="ADAL" clId="{66D2B00C-5ACC-4FB8-9F2B-3B7BD441F38D}" dt="2025-10-16T19:15:31.862" v="1084" actId="1076"/>
      <pc:docMkLst>
        <pc:docMk/>
      </pc:docMkLst>
      <pc:sldChg chg="addSp delSp modSp mod setBg">
        <pc:chgData name="Arunabha Gupta" userId="37148e79-fd6b-4f3c-92e1-8f26e333834b" providerId="ADAL" clId="{66D2B00C-5ACC-4FB8-9F2B-3B7BD441F38D}" dt="2025-10-16T19:15:05.953" v="1077"/>
        <pc:sldMkLst>
          <pc:docMk/>
          <pc:sldMk cId="3661990633" sldId="2561"/>
        </pc:sldMkLst>
        <pc:spChg chg="mod">
          <ac:chgData name="Arunabha Gupta" userId="37148e79-fd6b-4f3c-92e1-8f26e333834b" providerId="ADAL" clId="{66D2B00C-5ACC-4FB8-9F2B-3B7BD441F38D}" dt="2025-10-16T19:14:42.326" v="1015"/>
          <ac:spMkLst>
            <pc:docMk/>
            <pc:sldMk cId="3661990633" sldId="2561"/>
            <ac:spMk id="2" creationId="{1D5DDB45-9B58-AA24-AAEA-CB72045774CF}"/>
          </ac:spMkLst>
        </pc:spChg>
        <pc:spChg chg="add del mod modVis">
          <ac:chgData name="Arunabha Gupta" userId="37148e79-fd6b-4f3c-92e1-8f26e333834b" providerId="ADAL" clId="{66D2B00C-5ACC-4FB8-9F2B-3B7BD441F38D}" dt="2025-10-16T19:14:51.695" v="1070" actId="207"/>
          <ac:spMkLst>
            <pc:docMk/>
            <pc:sldMk cId="3661990633" sldId="2561"/>
            <ac:spMk id="4" creationId="{5AE3F335-7065-6BFA-81B3-39AB26BDD372}"/>
          </ac:spMkLst>
        </pc:spChg>
        <pc:graphicFrameChg chg="add mod ord modVis">
          <ac:chgData name="Arunabha Gupta" userId="37148e79-fd6b-4f3c-92e1-8f26e333834b" providerId="ADAL" clId="{66D2B00C-5ACC-4FB8-9F2B-3B7BD441F38D}" dt="2025-10-16T19:14:51.695" v="1070" actId="207"/>
          <ac:graphicFrameMkLst>
            <pc:docMk/>
            <pc:sldMk cId="3661990633" sldId="2561"/>
            <ac:graphicFrameMk id="5" creationId="{37C867EB-1B32-520D-493F-179BB1E56B5B}"/>
          </ac:graphicFrameMkLst>
        </pc:graphicFrameChg>
      </pc:sldChg>
      <pc:sldChg chg="addSp delSp modSp mod">
        <pc:chgData name="Arunabha Gupta" userId="37148e79-fd6b-4f3c-92e1-8f26e333834b" providerId="ADAL" clId="{66D2B00C-5ACC-4FB8-9F2B-3B7BD441F38D}" dt="2025-10-16T19:15:31.862" v="1084" actId="1076"/>
        <pc:sldMkLst>
          <pc:docMk/>
          <pc:sldMk cId="1541621050" sldId="2562"/>
        </pc:sldMkLst>
        <pc:picChg chg="add del mod">
          <ac:chgData name="Arunabha Gupta" userId="37148e79-fd6b-4f3c-92e1-8f26e333834b" providerId="ADAL" clId="{66D2B00C-5ACC-4FB8-9F2B-3B7BD441F38D}" dt="2025-10-16T18:59:28.691" v="12" actId="478"/>
          <ac:picMkLst>
            <pc:docMk/>
            <pc:sldMk cId="1541621050" sldId="2562"/>
            <ac:picMk id="5" creationId="{92514D61-7BF4-7B41-9028-A38C49CACEC8}"/>
          </ac:picMkLst>
        </pc:picChg>
        <pc:picChg chg="add mod">
          <ac:chgData name="Arunabha Gupta" userId="37148e79-fd6b-4f3c-92e1-8f26e333834b" providerId="ADAL" clId="{66D2B00C-5ACC-4FB8-9F2B-3B7BD441F38D}" dt="2025-10-16T19:15:31.862" v="1084" actId="1076"/>
          <ac:picMkLst>
            <pc:docMk/>
            <pc:sldMk cId="1541621050" sldId="2562"/>
            <ac:picMk id="7" creationId="{BA984915-563D-3A4B-EAFF-7133CC998FE9}"/>
          </ac:picMkLst>
        </pc:picChg>
      </pc:sldChg>
      <pc:sldChg chg="addSp modSp mod">
        <pc:chgData name="Arunabha Gupta" userId="37148e79-fd6b-4f3c-92e1-8f26e333834b" providerId="ADAL" clId="{66D2B00C-5ACC-4FB8-9F2B-3B7BD441F38D}" dt="2025-10-16T18:57:58.229" v="7" actId="962"/>
        <pc:sldMkLst>
          <pc:docMk/>
          <pc:sldMk cId="1711771990" sldId="2564"/>
        </pc:sldMkLst>
        <pc:graphicFrameChg chg="mod">
          <ac:chgData name="Arunabha Gupta" userId="37148e79-fd6b-4f3c-92e1-8f26e333834b" providerId="ADAL" clId="{66D2B00C-5ACC-4FB8-9F2B-3B7BD441F38D}" dt="2025-10-16T18:57:32.405" v="0" actId="14100"/>
          <ac:graphicFrameMkLst>
            <pc:docMk/>
            <pc:sldMk cId="1711771990" sldId="2564"/>
            <ac:graphicFrameMk id="4" creationId="{C375B718-89EB-4EB3-9FE0-13B65E55A664}"/>
          </ac:graphicFrameMkLst>
        </pc:graphicFrameChg>
        <pc:picChg chg="add mod">
          <ac:chgData name="Arunabha Gupta" userId="37148e79-fd6b-4f3c-92e1-8f26e333834b" providerId="ADAL" clId="{66D2B00C-5ACC-4FB8-9F2B-3B7BD441F38D}" dt="2025-10-16T18:57:58.229" v="7" actId="962"/>
          <ac:picMkLst>
            <pc:docMk/>
            <pc:sldMk cId="1711771990" sldId="2564"/>
            <ac:picMk id="5" creationId="{1BAB0CFA-12BA-F7DC-94A8-5CCFFB33E6DD}"/>
          </ac:picMkLst>
        </pc:picChg>
      </pc:sldChg>
      <pc:sldChg chg="addSp delSp modSp mod">
        <pc:chgData name="Arunabha Gupta" userId="37148e79-fd6b-4f3c-92e1-8f26e333834b" providerId="ADAL" clId="{66D2B00C-5ACC-4FB8-9F2B-3B7BD441F38D}" dt="2025-10-16T19:03:09.469" v="967"/>
        <pc:sldMkLst>
          <pc:docMk/>
          <pc:sldMk cId="1853912064" sldId="2577"/>
        </pc:sldMkLst>
        <pc:spChg chg="mod">
          <ac:chgData name="Arunabha Gupta" userId="37148e79-fd6b-4f3c-92e1-8f26e333834b" providerId="ADAL" clId="{66D2B00C-5ACC-4FB8-9F2B-3B7BD441F38D}" dt="2025-10-16T19:03:09.446" v="938"/>
          <ac:spMkLst>
            <pc:docMk/>
            <pc:sldMk cId="1853912064" sldId="2577"/>
            <ac:spMk id="2" creationId="{B1875D2A-FF92-F2C0-4AD2-73C3518FB669}"/>
          </ac:spMkLst>
        </pc:spChg>
        <pc:spChg chg="add del mod modVis">
          <ac:chgData name="Arunabha Gupta" userId="37148e79-fd6b-4f3c-92e1-8f26e333834b" providerId="ADAL" clId="{66D2B00C-5ACC-4FB8-9F2B-3B7BD441F38D}" dt="2025-10-16T19:01:49.223" v="80"/>
          <ac:spMkLst>
            <pc:docMk/>
            <pc:sldMk cId="1853912064" sldId="2577"/>
            <ac:spMk id="3" creationId="{AA4793D5-E5DA-CF97-F60B-61CB5FA7763D}"/>
          </ac:spMkLst>
        </pc:spChg>
        <pc:spChg chg="add del mod modVis">
          <ac:chgData name="Arunabha Gupta" userId="37148e79-fd6b-4f3c-92e1-8f26e333834b" providerId="ADAL" clId="{66D2B00C-5ACC-4FB8-9F2B-3B7BD441F38D}" dt="2025-10-16T19:01:51.173" v="122"/>
          <ac:spMkLst>
            <pc:docMk/>
            <pc:sldMk cId="1853912064" sldId="2577"/>
            <ac:spMk id="5" creationId="{840D9FFA-EF97-D145-C079-B663B0FD2F02}"/>
          </ac:spMkLst>
        </pc:spChg>
        <pc:spChg chg="add del mod modVis">
          <ac:chgData name="Arunabha Gupta" userId="37148e79-fd6b-4f3c-92e1-8f26e333834b" providerId="ADAL" clId="{66D2B00C-5ACC-4FB8-9F2B-3B7BD441F38D}" dt="2025-10-16T19:01:54.204" v="148"/>
          <ac:spMkLst>
            <pc:docMk/>
            <pc:sldMk cId="1853912064" sldId="2577"/>
            <ac:spMk id="6" creationId="{0148216E-D228-F5FC-BC24-5A9DC1BF66C5}"/>
          </ac:spMkLst>
        </pc:spChg>
        <pc:spChg chg="add del mod modVis">
          <ac:chgData name="Arunabha Gupta" userId="37148e79-fd6b-4f3c-92e1-8f26e333834b" providerId="ADAL" clId="{66D2B00C-5ACC-4FB8-9F2B-3B7BD441F38D}" dt="2025-10-16T19:01:54.781" v="174"/>
          <ac:spMkLst>
            <pc:docMk/>
            <pc:sldMk cId="1853912064" sldId="2577"/>
            <ac:spMk id="8" creationId="{8DE82315-22E6-9EF8-73D0-024C56B76D22}"/>
          </ac:spMkLst>
        </pc:spChg>
        <pc:spChg chg="add del mod modVis">
          <ac:chgData name="Arunabha Gupta" userId="37148e79-fd6b-4f3c-92e1-8f26e333834b" providerId="ADAL" clId="{66D2B00C-5ACC-4FB8-9F2B-3B7BD441F38D}" dt="2025-10-16T19:02:00.908" v="211"/>
          <ac:spMkLst>
            <pc:docMk/>
            <pc:sldMk cId="1853912064" sldId="2577"/>
            <ac:spMk id="9" creationId="{0F6CFE2C-4D14-6E30-4663-04A1286CE3BC}"/>
          </ac:spMkLst>
        </pc:spChg>
        <pc:spChg chg="add del mod modVis">
          <ac:chgData name="Arunabha Gupta" userId="37148e79-fd6b-4f3c-92e1-8f26e333834b" providerId="ADAL" clId="{66D2B00C-5ACC-4FB8-9F2B-3B7BD441F38D}" dt="2025-10-16T19:02:02.821" v="237"/>
          <ac:spMkLst>
            <pc:docMk/>
            <pc:sldMk cId="1853912064" sldId="2577"/>
            <ac:spMk id="10" creationId="{0EB42EEB-D152-063C-1E41-11CF763FF3B0}"/>
          </ac:spMkLst>
        </pc:spChg>
        <pc:spChg chg="add del mod modVis">
          <ac:chgData name="Arunabha Gupta" userId="37148e79-fd6b-4f3c-92e1-8f26e333834b" providerId="ADAL" clId="{66D2B00C-5ACC-4FB8-9F2B-3B7BD441F38D}" dt="2025-10-16T19:02:03.931" v="264"/>
          <ac:spMkLst>
            <pc:docMk/>
            <pc:sldMk cId="1853912064" sldId="2577"/>
            <ac:spMk id="11" creationId="{84756152-9D10-018F-DBFD-B4E6C9C41306}"/>
          </ac:spMkLst>
        </pc:spChg>
        <pc:spChg chg="add del mod modVis">
          <ac:chgData name="Arunabha Gupta" userId="37148e79-fd6b-4f3c-92e1-8f26e333834b" providerId="ADAL" clId="{66D2B00C-5ACC-4FB8-9F2B-3B7BD441F38D}" dt="2025-10-16T19:02:04.530" v="289"/>
          <ac:spMkLst>
            <pc:docMk/>
            <pc:sldMk cId="1853912064" sldId="2577"/>
            <ac:spMk id="12" creationId="{34F507AA-7AD7-0A8B-339A-79AA1C946064}"/>
          </ac:spMkLst>
        </pc:spChg>
        <pc:spChg chg="add del mod modVis">
          <ac:chgData name="Arunabha Gupta" userId="37148e79-fd6b-4f3c-92e1-8f26e333834b" providerId="ADAL" clId="{66D2B00C-5ACC-4FB8-9F2B-3B7BD441F38D}" dt="2025-10-16T19:02:06.157" v="317"/>
          <ac:spMkLst>
            <pc:docMk/>
            <pc:sldMk cId="1853912064" sldId="2577"/>
            <ac:spMk id="13" creationId="{7210A60D-571E-9823-37D4-F93C93DA8D07}"/>
          </ac:spMkLst>
        </pc:spChg>
        <pc:spChg chg="add del mod modVis">
          <ac:chgData name="Arunabha Gupta" userId="37148e79-fd6b-4f3c-92e1-8f26e333834b" providerId="ADAL" clId="{66D2B00C-5ACC-4FB8-9F2B-3B7BD441F38D}" dt="2025-10-16T19:02:07.198" v="342"/>
          <ac:spMkLst>
            <pc:docMk/>
            <pc:sldMk cId="1853912064" sldId="2577"/>
            <ac:spMk id="14" creationId="{C4613B94-86AB-2E04-2793-F2FF36B5BB4C}"/>
          </ac:spMkLst>
        </pc:spChg>
        <pc:spChg chg="add del mod modVis">
          <ac:chgData name="Arunabha Gupta" userId="37148e79-fd6b-4f3c-92e1-8f26e333834b" providerId="ADAL" clId="{66D2B00C-5ACC-4FB8-9F2B-3B7BD441F38D}" dt="2025-10-16T19:02:07.749" v="367"/>
          <ac:spMkLst>
            <pc:docMk/>
            <pc:sldMk cId="1853912064" sldId="2577"/>
            <ac:spMk id="15" creationId="{78CC5967-1937-E16B-5B56-ECF1480E180D}"/>
          </ac:spMkLst>
        </pc:spChg>
        <pc:spChg chg="add del mod modVis">
          <ac:chgData name="Arunabha Gupta" userId="37148e79-fd6b-4f3c-92e1-8f26e333834b" providerId="ADAL" clId="{66D2B00C-5ACC-4FB8-9F2B-3B7BD441F38D}" dt="2025-10-16T19:02:08.824" v="392"/>
          <ac:spMkLst>
            <pc:docMk/>
            <pc:sldMk cId="1853912064" sldId="2577"/>
            <ac:spMk id="16" creationId="{ABF1E461-9F01-46AD-23EA-893193204A4D}"/>
          </ac:spMkLst>
        </pc:spChg>
        <pc:spChg chg="add del mod modVis">
          <ac:chgData name="Arunabha Gupta" userId="37148e79-fd6b-4f3c-92e1-8f26e333834b" providerId="ADAL" clId="{66D2B00C-5ACC-4FB8-9F2B-3B7BD441F38D}" dt="2025-10-16T19:02:10.763" v="422"/>
          <ac:spMkLst>
            <pc:docMk/>
            <pc:sldMk cId="1853912064" sldId="2577"/>
            <ac:spMk id="17" creationId="{2CD70C6D-B15D-DB3E-047A-7D2BDC013671}"/>
          </ac:spMkLst>
        </pc:spChg>
        <pc:spChg chg="add del mod modVis">
          <ac:chgData name="Arunabha Gupta" userId="37148e79-fd6b-4f3c-92e1-8f26e333834b" providerId="ADAL" clId="{66D2B00C-5ACC-4FB8-9F2B-3B7BD441F38D}" dt="2025-10-16T19:02:13.041" v="451"/>
          <ac:spMkLst>
            <pc:docMk/>
            <pc:sldMk cId="1853912064" sldId="2577"/>
            <ac:spMk id="18" creationId="{22A0F8B2-4C9F-718D-040A-51337D8BF3B2}"/>
          </ac:spMkLst>
        </pc:spChg>
        <pc:spChg chg="add del mod modVis">
          <ac:chgData name="Arunabha Gupta" userId="37148e79-fd6b-4f3c-92e1-8f26e333834b" providerId="ADAL" clId="{66D2B00C-5ACC-4FB8-9F2B-3B7BD441F38D}" dt="2025-10-16T19:02:13.875" v="477"/>
          <ac:spMkLst>
            <pc:docMk/>
            <pc:sldMk cId="1853912064" sldId="2577"/>
            <ac:spMk id="19" creationId="{B636DEDE-1409-AF10-8B4A-0E32EE16428D}"/>
          </ac:spMkLst>
        </pc:spChg>
        <pc:spChg chg="add del mod modVis">
          <ac:chgData name="Arunabha Gupta" userId="37148e79-fd6b-4f3c-92e1-8f26e333834b" providerId="ADAL" clId="{66D2B00C-5ACC-4FB8-9F2B-3B7BD441F38D}" dt="2025-10-16T19:02:17.206" v="502"/>
          <ac:spMkLst>
            <pc:docMk/>
            <pc:sldMk cId="1853912064" sldId="2577"/>
            <ac:spMk id="20" creationId="{E9A8DA92-4BF0-892D-E006-AD48CB511B4B}"/>
          </ac:spMkLst>
        </pc:spChg>
        <pc:spChg chg="add del mod modVis">
          <ac:chgData name="Arunabha Gupta" userId="37148e79-fd6b-4f3c-92e1-8f26e333834b" providerId="ADAL" clId="{66D2B00C-5ACC-4FB8-9F2B-3B7BD441F38D}" dt="2025-10-16T19:02:18.092" v="527"/>
          <ac:spMkLst>
            <pc:docMk/>
            <pc:sldMk cId="1853912064" sldId="2577"/>
            <ac:spMk id="21" creationId="{64989567-3EF2-81A1-6601-08ADC9F3A64F}"/>
          </ac:spMkLst>
        </pc:spChg>
        <pc:spChg chg="add del mod modVis">
          <ac:chgData name="Arunabha Gupta" userId="37148e79-fd6b-4f3c-92e1-8f26e333834b" providerId="ADAL" clId="{66D2B00C-5ACC-4FB8-9F2B-3B7BD441F38D}" dt="2025-10-16T19:02:20.819" v="560"/>
          <ac:spMkLst>
            <pc:docMk/>
            <pc:sldMk cId="1853912064" sldId="2577"/>
            <ac:spMk id="22" creationId="{A2FB265C-EDE7-821B-F5BC-7055A9A11C8C}"/>
          </ac:spMkLst>
        </pc:spChg>
        <pc:spChg chg="add del mod modVis">
          <ac:chgData name="Arunabha Gupta" userId="37148e79-fd6b-4f3c-92e1-8f26e333834b" providerId="ADAL" clId="{66D2B00C-5ACC-4FB8-9F2B-3B7BD441F38D}" dt="2025-10-16T19:02:37.553" v="592"/>
          <ac:spMkLst>
            <pc:docMk/>
            <pc:sldMk cId="1853912064" sldId="2577"/>
            <ac:spMk id="23" creationId="{54FA64F4-D651-B2B8-BD57-F9CEA388AF37}"/>
          </ac:spMkLst>
        </pc:spChg>
        <pc:spChg chg="add del mod modVis">
          <ac:chgData name="Arunabha Gupta" userId="37148e79-fd6b-4f3c-92e1-8f26e333834b" providerId="ADAL" clId="{66D2B00C-5ACC-4FB8-9F2B-3B7BD441F38D}" dt="2025-10-16T19:02:39.401" v="623"/>
          <ac:spMkLst>
            <pc:docMk/>
            <pc:sldMk cId="1853912064" sldId="2577"/>
            <ac:spMk id="24" creationId="{0D113573-627F-CE05-AF9A-449A3A2D38D8}"/>
          </ac:spMkLst>
        </pc:spChg>
        <pc:spChg chg="add del mod modVis">
          <ac:chgData name="Arunabha Gupta" userId="37148e79-fd6b-4f3c-92e1-8f26e333834b" providerId="ADAL" clId="{66D2B00C-5ACC-4FB8-9F2B-3B7BD441F38D}" dt="2025-10-16T19:02:43.337" v="654"/>
          <ac:spMkLst>
            <pc:docMk/>
            <pc:sldMk cId="1853912064" sldId="2577"/>
            <ac:spMk id="25" creationId="{64405958-866C-316B-8F97-97BF2A0BA1E7}"/>
          </ac:spMkLst>
        </pc:spChg>
        <pc:spChg chg="add del mod modVis">
          <ac:chgData name="Arunabha Gupta" userId="37148e79-fd6b-4f3c-92e1-8f26e333834b" providerId="ADAL" clId="{66D2B00C-5ACC-4FB8-9F2B-3B7BD441F38D}" dt="2025-10-16T19:02:44.491" v="685"/>
          <ac:spMkLst>
            <pc:docMk/>
            <pc:sldMk cId="1853912064" sldId="2577"/>
            <ac:spMk id="26" creationId="{2518B016-7116-DFBD-9CD0-65F1A86C1EC2}"/>
          </ac:spMkLst>
        </pc:spChg>
        <pc:spChg chg="add del mod modVis">
          <ac:chgData name="Arunabha Gupta" userId="37148e79-fd6b-4f3c-92e1-8f26e333834b" providerId="ADAL" clId="{66D2B00C-5ACC-4FB8-9F2B-3B7BD441F38D}" dt="2025-10-16T19:02:47.523" v="716"/>
          <ac:spMkLst>
            <pc:docMk/>
            <pc:sldMk cId="1853912064" sldId="2577"/>
            <ac:spMk id="27" creationId="{93DD2D2E-06DC-D708-2441-67FD44EF305D}"/>
          </ac:spMkLst>
        </pc:spChg>
        <pc:spChg chg="add del mod modVis">
          <ac:chgData name="Arunabha Gupta" userId="37148e79-fd6b-4f3c-92e1-8f26e333834b" providerId="ADAL" clId="{66D2B00C-5ACC-4FB8-9F2B-3B7BD441F38D}" dt="2025-10-16T19:02:48.723" v="747"/>
          <ac:spMkLst>
            <pc:docMk/>
            <pc:sldMk cId="1853912064" sldId="2577"/>
            <ac:spMk id="28" creationId="{9465AEB0-949E-B4D6-3C09-472D677FF2CD}"/>
          </ac:spMkLst>
        </pc:spChg>
        <pc:spChg chg="add del mod modVis">
          <ac:chgData name="Arunabha Gupta" userId="37148e79-fd6b-4f3c-92e1-8f26e333834b" providerId="ADAL" clId="{66D2B00C-5ACC-4FB8-9F2B-3B7BD441F38D}" dt="2025-10-16T19:02:50.020" v="779"/>
          <ac:spMkLst>
            <pc:docMk/>
            <pc:sldMk cId="1853912064" sldId="2577"/>
            <ac:spMk id="29" creationId="{9F4F6D7A-E073-9BC0-914A-4778E1EE7748}"/>
          </ac:spMkLst>
        </pc:spChg>
        <pc:spChg chg="add del mod modVis">
          <ac:chgData name="Arunabha Gupta" userId="37148e79-fd6b-4f3c-92e1-8f26e333834b" providerId="ADAL" clId="{66D2B00C-5ACC-4FB8-9F2B-3B7BD441F38D}" dt="2025-10-16T19:02:50.683" v="810"/>
          <ac:spMkLst>
            <pc:docMk/>
            <pc:sldMk cId="1853912064" sldId="2577"/>
            <ac:spMk id="30" creationId="{54F96C3D-D63F-84CC-777F-E2DD8ED14512}"/>
          </ac:spMkLst>
        </pc:spChg>
        <pc:spChg chg="add del mod modVis">
          <ac:chgData name="Arunabha Gupta" userId="37148e79-fd6b-4f3c-92e1-8f26e333834b" providerId="ADAL" clId="{66D2B00C-5ACC-4FB8-9F2B-3B7BD441F38D}" dt="2025-10-16T19:02:53.983" v="841"/>
          <ac:spMkLst>
            <pc:docMk/>
            <pc:sldMk cId="1853912064" sldId="2577"/>
            <ac:spMk id="31" creationId="{08E69A92-AA79-AD01-17A4-AB847A4AFB44}"/>
          </ac:spMkLst>
        </pc:spChg>
        <pc:spChg chg="add del mod modVis">
          <ac:chgData name="Arunabha Gupta" userId="37148e79-fd6b-4f3c-92e1-8f26e333834b" providerId="ADAL" clId="{66D2B00C-5ACC-4FB8-9F2B-3B7BD441F38D}" dt="2025-10-16T19:02:54.724" v="872"/>
          <ac:spMkLst>
            <pc:docMk/>
            <pc:sldMk cId="1853912064" sldId="2577"/>
            <ac:spMk id="32" creationId="{B4A99635-4EF4-4B0B-80FA-AB02604CB6B2}"/>
          </ac:spMkLst>
        </pc:spChg>
        <pc:spChg chg="add del mod modVis">
          <ac:chgData name="Arunabha Gupta" userId="37148e79-fd6b-4f3c-92e1-8f26e333834b" providerId="ADAL" clId="{66D2B00C-5ACC-4FB8-9F2B-3B7BD441F38D}" dt="2025-10-16T19:02:56.175" v="903"/>
          <ac:spMkLst>
            <pc:docMk/>
            <pc:sldMk cId="1853912064" sldId="2577"/>
            <ac:spMk id="33" creationId="{B5F73EE2-768A-6DF1-D2E6-60D5F2806E4B}"/>
          </ac:spMkLst>
        </pc:spChg>
        <pc:spChg chg="add del mod modVis">
          <ac:chgData name="Arunabha Gupta" userId="37148e79-fd6b-4f3c-92e1-8f26e333834b" providerId="ADAL" clId="{66D2B00C-5ACC-4FB8-9F2B-3B7BD441F38D}" dt="2025-10-16T19:03:08.273" v="934"/>
          <ac:spMkLst>
            <pc:docMk/>
            <pc:sldMk cId="1853912064" sldId="2577"/>
            <ac:spMk id="34" creationId="{5022494F-E1ED-CD52-3BC9-34C8346EB305}"/>
          </ac:spMkLst>
        </pc:spChg>
        <pc:spChg chg="add del mod modVis">
          <ac:chgData name="Arunabha Gupta" userId="37148e79-fd6b-4f3c-92e1-8f26e333834b" providerId="ADAL" clId="{66D2B00C-5ACC-4FB8-9F2B-3B7BD441F38D}" dt="2025-10-16T19:03:09.469" v="965"/>
          <ac:spMkLst>
            <pc:docMk/>
            <pc:sldMk cId="1853912064" sldId="2577"/>
            <ac:spMk id="35" creationId="{50EBC7B7-EFBA-BF03-FE6F-28CBF36447C7}"/>
          </ac:spMkLst>
        </pc:spChg>
        <pc:graphicFrameChg chg="add mod ord modVis">
          <ac:chgData name="Arunabha Gupta" userId="37148e79-fd6b-4f3c-92e1-8f26e333834b" providerId="ADAL" clId="{66D2B00C-5ACC-4FB8-9F2B-3B7BD441F38D}" dt="2025-10-16T19:03:09.469" v="967"/>
          <ac:graphicFrameMkLst>
            <pc:docMk/>
            <pc:sldMk cId="1853912064" sldId="2577"/>
            <ac:graphicFrameMk id="4" creationId="{6114C75B-ECBA-FA10-D6B7-E505FDF3613B}"/>
          </ac:graphicFrameMkLst>
        </pc:graphicFrameChg>
      </pc:sldChg>
      <pc:sldMasterChg chg="addSp delSp modSp mod">
        <pc:chgData name="Arunabha Gupta" userId="37148e79-fd6b-4f3c-92e1-8f26e333834b" providerId="ADAL" clId="{66D2B00C-5ACC-4FB8-9F2B-3B7BD441F38D}" dt="2025-10-16T19:01:49.201" v="78"/>
        <pc:sldMasterMkLst>
          <pc:docMk/>
          <pc:sldMasterMk cId="3882440460" sldId="2147483660"/>
        </pc:sldMasterMkLst>
        <pc:spChg chg="mod">
          <ac:chgData name="Arunabha Gupta" userId="37148e79-fd6b-4f3c-92e1-8f26e333834b" providerId="ADAL" clId="{66D2B00C-5ACC-4FB8-9F2B-3B7BD441F38D}" dt="2025-10-16T19:01:49.107" v="23" actId="948"/>
          <ac:spMkLst>
            <pc:docMk/>
            <pc:sldMasterMk cId="3882440460" sldId="2147483660"/>
            <ac:spMk id="2" creationId="{475BFB69-9245-EC58-F1DE-FEB625BD336A}"/>
          </ac:spMkLst>
        </pc:spChg>
        <pc:spChg chg="add del mod modVis">
          <ac:chgData name="Arunabha Gupta" userId="37148e79-fd6b-4f3c-92e1-8f26e333834b" providerId="ADAL" clId="{66D2B00C-5ACC-4FB8-9F2B-3B7BD441F38D}" dt="2025-10-16T19:01:49.154" v="64"/>
          <ac:spMkLst>
            <pc:docMk/>
            <pc:sldMasterMk cId="3882440460" sldId="2147483660"/>
            <ac:spMk id="7" creationId="{B27F5AA9-FAFC-D85E-21FD-C0222A23643E}"/>
          </ac:spMkLst>
        </pc:spChg>
        <pc:graphicFrameChg chg="add mod ord modVis">
          <ac:chgData name="Arunabha Gupta" userId="37148e79-fd6b-4f3c-92e1-8f26e333834b" providerId="ADAL" clId="{66D2B00C-5ACC-4FB8-9F2B-3B7BD441F38D}" dt="2025-10-16T19:01:49.201" v="78"/>
          <ac:graphicFrameMkLst>
            <pc:docMk/>
            <pc:sldMasterMk cId="3882440460" sldId="2147483660"/>
            <ac:graphicFrameMk id="8" creationId="{C7589382-CFE4-10AA-0A8D-4759E68E0B62}"/>
          </ac:graphicFrameMkLst>
        </pc:graphicFrame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diagrams/_rels/data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diagrams/_rels/data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5C07A1-220D-455C-BC1F-EC9CCEF5E936}"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GB"/>
        </a:p>
      </dgm:t>
    </dgm:pt>
    <dgm:pt modelId="{47DACAAB-CDF9-4F8A-A87C-8ACEE754EB83}">
      <dgm:prSet/>
      <dgm:spPr/>
      <dgm:t>
        <a:bodyPr/>
        <a:lstStyle/>
        <a:p>
          <a:pPr>
            <a:lnSpc>
              <a:spcPct val="100000"/>
            </a:lnSpc>
            <a:defRPr b="1"/>
          </a:pPr>
          <a:r>
            <a:rPr lang="en-US"/>
            <a:t>Concept of Oneness</a:t>
          </a:r>
        </a:p>
      </dgm:t>
    </dgm:pt>
    <dgm:pt modelId="{2728C8D2-210B-40D1-974F-D3601EF4324C}" type="parTrans" cxnId="{E82407B3-0CB6-49C5-947C-6F8684FF4294}">
      <dgm:prSet/>
      <dgm:spPr/>
      <dgm:t>
        <a:bodyPr/>
        <a:lstStyle/>
        <a:p>
          <a:endParaRPr lang="en-GB"/>
        </a:p>
      </dgm:t>
    </dgm:pt>
    <dgm:pt modelId="{D65C38E4-5F07-4567-83E2-AFCA2747F348}" type="sibTrans" cxnId="{E82407B3-0CB6-49C5-947C-6F8684FF4294}">
      <dgm:prSet/>
      <dgm:spPr/>
      <dgm:t>
        <a:bodyPr/>
        <a:lstStyle/>
        <a:p>
          <a:pPr>
            <a:lnSpc>
              <a:spcPct val="100000"/>
            </a:lnSpc>
            <a:defRPr b="1"/>
          </a:pPr>
          <a:endParaRPr lang="en-GB"/>
        </a:p>
      </dgm:t>
    </dgm:pt>
    <dgm:pt modelId="{5AB7EB9E-D7DE-4B04-9A7E-E71FEC4FDDE9}">
      <dgm:prSet/>
      <dgm:spPr/>
      <dgm:t>
        <a:bodyPr/>
        <a:lstStyle/>
        <a:p>
          <a:pPr>
            <a:lnSpc>
              <a:spcPct val="100000"/>
            </a:lnSpc>
          </a:pPr>
          <a:r>
            <a:rPr lang="en-US"/>
            <a:t>Oneness represents an inseparable unity between two distinct yet connected entities.</a:t>
          </a:r>
        </a:p>
      </dgm:t>
    </dgm:pt>
    <dgm:pt modelId="{491CA1C7-7D02-4F31-80A1-B60AD8C1C46F}" type="parTrans" cxnId="{0C21909F-6D38-44EB-B57C-33EEBB1D7C01}">
      <dgm:prSet/>
      <dgm:spPr/>
      <dgm:t>
        <a:bodyPr/>
        <a:lstStyle/>
        <a:p>
          <a:endParaRPr lang="en-GB"/>
        </a:p>
      </dgm:t>
    </dgm:pt>
    <dgm:pt modelId="{06A1F4F8-B181-451B-8520-361D788D637C}" type="sibTrans" cxnId="{0C21909F-6D38-44EB-B57C-33EEBB1D7C01}">
      <dgm:prSet/>
      <dgm:spPr/>
      <dgm:t>
        <a:bodyPr/>
        <a:lstStyle/>
        <a:p>
          <a:endParaRPr lang="en-GB"/>
        </a:p>
      </dgm:t>
    </dgm:pt>
    <dgm:pt modelId="{81E398C2-FBEA-42D8-9FD3-866DEFFF54A7}">
      <dgm:prSet/>
      <dgm:spPr/>
      <dgm:t>
        <a:bodyPr/>
        <a:lstStyle/>
        <a:p>
          <a:pPr>
            <a:lnSpc>
              <a:spcPct val="100000"/>
            </a:lnSpc>
            <a:defRPr b="1"/>
          </a:pPr>
          <a:r>
            <a:rPr lang="en-US"/>
            <a:t>Meaning of Funi</a:t>
          </a:r>
        </a:p>
      </dgm:t>
    </dgm:pt>
    <dgm:pt modelId="{92109E2E-2A66-4E08-8DED-50A71EF39C5A}" type="parTrans" cxnId="{89C5577B-200C-40D4-9F28-F89A5F1DBEC1}">
      <dgm:prSet/>
      <dgm:spPr/>
      <dgm:t>
        <a:bodyPr/>
        <a:lstStyle/>
        <a:p>
          <a:endParaRPr lang="en-GB"/>
        </a:p>
      </dgm:t>
    </dgm:pt>
    <dgm:pt modelId="{5BC80F1D-E7CE-483F-8BB5-80210857D8D7}" type="sibTrans" cxnId="{89C5577B-200C-40D4-9F28-F89A5F1DBEC1}">
      <dgm:prSet/>
      <dgm:spPr/>
      <dgm:t>
        <a:bodyPr/>
        <a:lstStyle/>
        <a:p>
          <a:pPr>
            <a:lnSpc>
              <a:spcPct val="100000"/>
            </a:lnSpc>
            <a:defRPr b="1"/>
          </a:pPr>
          <a:endParaRPr lang="en-GB"/>
        </a:p>
      </dgm:t>
    </dgm:pt>
    <dgm:pt modelId="{0943C456-D5C6-4551-80E4-C6AF3A2198C5}">
      <dgm:prSet/>
      <dgm:spPr/>
      <dgm:t>
        <a:bodyPr/>
        <a:lstStyle/>
        <a:p>
          <a:pPr>
            <a:lnSpc>
              <a:spcPct val="100000"/>
            </a:lnSpc>
          </a:pPr>
          <a:r>
            <a:rPr lang="en-US"/>
            <a:t>Funi means 'Two but not two,' expressing deep connection despite distinction.</a:t>
          </a:r>
        </a:p>
      </dgm:t>
    </dgm:pt>
    <dgm:pt modelId="{92E0E90E-0F7C-4A4F-B423-E937ED0810FD}" type="parTrans" cxnId="{CAF0A354-C512-4452-830E-809BFE4E12E4}">
      <dgm:prSet/>
      <dgm:spPr/>
      <dgm:t>
        <a:bodyPr/>
        <a:lstStyle/>
        <a:p>
          <a:endParaRPr lang="en-GB"/>
        </a:p>
      </dgm:t>
    </dgm:pt>
    <dgm:pt modelId="{2D832834-9A93-4A99-8503-EBBF62721833}" type="sibTrans" cxnId="{CAF0A354-C512-4452-830E-809BFE4E12E4}">
      <dgm:prSet/>
      <dgm:spPr/>
      <dgm:t>
        <a:bodyPr/>
        <a:lstStyle/>
        <a:p>
          <a:endParaRPr lang="en-GB"/>
        </a:p>
      </dgm:t>
    </dgm:pt>
    <dgm:pt modelId="{BAC0FE75-37A9-4818-9B23-D755C606E496}">
      <dgm:prSet/>
      <dgm:spPr/>
      <dgm:t>
        <a:bodyPr/>
        <a:lstStyle/>
        <a:p>
          <a:pPr>
            <a:lnSpc>
              <a:spcPct val="100000"/>
            </a:lnSpc>
            <a:defRPr b="1"/>
          </a:pPr>
          <a:r>
            <a:rPr lang="en-US"/>
            <a:t>Body-Shadow Analogy</a:t>
          </a:r>
        </a:p>
      </dgm:t>
    </dgm:pt>
    <dgm:pt modelId="{320B45C0-7092-47F9-9995-9F16411F9863}" type="parTrans" cxnId="{3E6B7EE2-0650-4CE2-BA1A-68848374B9DB}">
      <dgm:prSet/>
      <dgm:spPr/>
      <dgm:t>
        <a:bodyPr/>
        <a:lstStyle/>
        <a:p>
          <a:endParaRPr lang="en-GB"/>
        </a:p>
      </dgm:t>
    </dgm:pt>
    <dgm:pt modelId="{724AD27A-C1A1-46CC-8F34-C52C6DAFF54A}" type="sibTrans" cxnId="{3E6B7EE2-0650-4CE2-BA1A-68848374B9DB}">
      <dgm:prSet/>
      <dgm:spPr/>
      <dgm:t>
        <a:bodyPr/>
        <a:lstStyle/>
        <a:p>
          <a:endParaRPr lang="en-GB"/>
        </a:p>
      </dgm:t>
    </dgm:pt>
    <dgm:pt modelId="{8A565F15-80C9-47B9-823B-2F9C644915E5}">
      <dgm:prSet/>
      <dgm:spPr/>
      <dgm:t>
        <a:bodyPr/>
        <a:lstStyle/>
        <a:p>
          <a:pPr>
            <a:lnSpc>
              <a:spcPct val="100000"/>
            </a:lnSpc>
          </a:pPr>
          <a:r>
            <a:rPr lang="en-US"/>
            <a:t>Life and environment are like body and shadow, inseparable and moving together as one system.</a:t>
          </a:r>
        </a:p>
      </dgm:t>
    </dgm:pt>
    <dgm:pt modelId="{6A117665-7666-41FE-A8F2-0DAFF1DE9512}" type="parTrans" cxnId="{17C21756-24F3-4075-9ECA-C17207A79B95}">
      <dgm:prSet/>
      <dgm:spPr/>
      <dgm:t>
        <a:bodyPr/>
        <a:lstStyle/>
        <a:p>
          <a:endParaRPr lang="en-GB"/>
        </a:p>
      </dgm:t>
    </dgm:pt>
    <dgm:pt modelId="{3ABD7F3F-1F26-4C84-8373-B29600770A10}" type="sibTrans" cxnId="{17C21756-24F3-4075-9ECA-C17207A79B95}">
      <dgm:prSet/>
      <dgm:spPr/>
      <dgm:t>
        <a:bodyPr/>
        <a:lstStyle/>
        <a:p>
          <a:endParaRPr lang="en-GB"/>
        </a:p>
      </dgm:t>
    </dgm:pt>
    <dgm:pt modelId="{5871A3AC-5250-44BD-95C8-03C8E8B5580A}" type="pres">
      <dgm:prSet presAssocID="{745C07A1-220D-455C-BC1F-EC9CCEF5E936}" presName="Root" presStyleCnt="0">
        <dgm:presLayoutVars>
          <dgm:dir/>
          <dgm:resizeHandles val="exact"/>
        </dgm:presLayoutVars>
      </dgm:prSet>
      <dgm:spPr/>
    </dgm:pt>
    <dgm:pt modelId="{A4C17D30-2D97-4DF0-8DBE-C017258A6963}" type="pres">
      <dgm:prSet presAssocID="{47DACAAB-CDF9-4F8A-A87C-8ACEE754EB83}" presName="Composite" presStyleCnt="0"/>
      <dgm:spPr/>
    </dgm:pt>
    <dgm:pt modelId="{D9F5CAB9-1C1B-42A9-9EFE-75021ABCE8F7}" type="pres">
      <dgm:prSet presAssocID="{47DACAAB-CDF9-4F8A-A87C-8ACEE754EB83}"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4447" r="23055" b="3"/>
          <a:stretch/>
        </a:blipFill>
      </dgm:spPr>
      <dgm:extLst>
        <a:ext uri="{E40237B7-FDA0-4F09-8148-C483321AD2D9}">
          <dgm14:cNvPr xmlns:dgm14="http://schemas.microsoft.com/office/drawing/2010/diagram" id="0" name="" descr="Intertwined Wisdom Rings"/>
        </a:ext>
      </dgm:extLst>
    </dgm:pt>
    <dgm:pt modelId="{55EEDD17-ED62-42F7-9F4C-4DB2BE9C3D22}" type="pres">
      <dgm:prSet presAssocID="{47DACAAB-CDF9-4F8A-A87C-8ACEE754EB83}" presName="Subtitle" presStyleLbl="revTx" presStyleIdx="0" presStyleCnt="6">
        <dgm:presLayoutVars>
          <dgm:chMax val="0"/>
          <dgm:bulletEnabled/>
        </dgm:presLayoutVars>
      </dgm:prSet>
      <dgm:spPr/>
    </dgm:pt>
    <dgm:pt modelId="{3CEFB6F3-7E82-4F48-935A-52AE18918C92}" type="pres">
      <dgm:prSet presAssocID="{47DACAAB-CDF9-4F8A-A87C-8ACEE754EB83}" presName="Description" presStyleLbl="revTx" presStyleIdx="1" presStyleCnt="6">
        <dgm:presLayoutVars>
          <dgm:bulletEnabled/>
        </dgm:presLayoutVars>
      </dgm:prSet>
      <dgm:spPr/>
    </dgm:pt>
    <dgm:pt modelId="{4DFE758C-C8C3-4FD6-B7D6-5718712933D1}" type="pres">
      <dgm:prSet presAssocID="{D65C38E4-5F07-4567-83E2-AFCA2747F348}" presName="sibTrans" presStyleLbl="sibTrans2D1" presStyleIdx="0" presStyleCnt="0"/>
      <dgm:spPr/>
    </dgm:pt>
    <dgm:pt modelId="{85043A0E-E874-486D-BD81-F850D5A0D045}" type="pres">
      <dgm:prSet presAssocID="{81E398C2-FBEA-42D8-9FD3-866DEFFF54A7}" presName="Composite" presStyleCnt="0"/>
      <dgm:spPr/>
    </dgm:pt>
    <dgm:pt modelId="{6AF77F2A-3C43-40BE-8F80-E0521F0ABB43}" type="pres">
      <dgm:prSet presAssocID="{81E398C2-FBEA-42D8-9FD3-866DEFFF54A7}"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r="7" b="1257"/>
          <a:stretch/>
        </a:blipFill>
      </dgm:spPr>
      <dgm:extLst>
        <a:ext uri="{E40237B7-FDA0-4F09-8148-C483321AD2D9}">
          <dgm14:cNvPr xmlns:dgm14="http://schemas.microsoft.com/office/drawing/2010/diagram" id="0" name="" descr="reflective curve shape on white background."/>
        </a:ext>
      </dgm:extLst>
    </dgm:pt>
    <dgm:pt modelId="{66D6C009-6458-4752-AE6B-21CE54BF33D3}" type="pres">
      <dgm:prSet presAssocID="{81E398C2-FBEA-42D8-9FD3-866DEFFF54A7}" presName="Subtitle" presStyleLbl="revTx" presStyleIdx="2" presStyleCnt="6">
        <dgm:presLayoutVars>
          <dgm:chMax val="0"/>
          <dgm:bulletEnabled/>
        </dgm:presLayoutVars>
      </dgm:prSet>
      <dgm:spPr/>
    </dgm:pt>
    <dgm:pt modelId="{E629773A-8E8D-4217-9542-FA388263BABA}" type="pres">
      <dgm:prSet presAssocID="{81E398C2-FBEA-42D8-9FD3-866DEFFF54A7}" presName="Description" presStyleLbl="revTx" presStyleIdx="3" presStyleCnt="6">
        <dgm:presLayoutVars>
          <dgm:bulletEnabled/>
        </dgm:presLayoutVars>
      </dgm:prSet>
      <dgm:spPr/>
    </dgm:pt>
    <dgm:pt modelId="{164D33F1-05A0-47A5-9FA2-B5911D9AF1B2}" type="pres">
      <dgm:prSet presAssocID="{5BC80F1D-E7CE-483F-8BB5-80210857D8D7}" presName="sibTrans" presStyleLbl="sibTrans2D1" presStyleIdx="0" presStyleCnt="0"/>
      <dgm:spPr/>
    </dgm:pt>
    <dgm:pt modelId="{646ABC13-3C7B-414A-BA8D-CEC366606AE5}" type="pres">
      <dgm:prSet presAssocID="{BAC0FE75-37A9-4818-9B23-D755C606E496}" presName="Composite" presStyleCnt="0"/>
      <dgm:spPr/>
    </dgm:pt>
    <dgm:pt modelId="{6125C37F-A115-4E3B-9E81-CBBF2DCBFBE1}" type="pres">
      <dgm:prSet presAssocID="{BAC0FE75-37A9-4818-9B23-D755C606E496}"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r="-3" b="33248"/>
          <a:stretch/>
        </a:blipFill>
      </dgm:spPr>
      <dgm:extLst>
        <a:ext uri="{E40237B7-FDA0-4F09-8148-C483321AD2D9}">
          <dgm14:cNvPr xmlns:dgm14="http://schemas.microsoft.com/office/drawing/2010/diagram" id="0" name="" descr="Ghostly figure on a white background."/>
        </a:ext>
      </dgm:extLst>
    </dgm:pt>
    <dgm:pt modelId="{A9FEE4FB-1943-4C27-A608-86F73E32A1E6}" type="pres">
      <dgm:prSet presAssocID="{BAC0FE75-37A9-4818-9B23-D755C606E496}" presName="Subtitle" presStyleLbl="revTx" presStyleIdx="4" presStyleCnt="6">
        <dgm:presLayoutVars>
          <dgm:chMax val="0"/>
          <dgm:bulletEnabled/>
        </dgm:presLayoutVars>
      </dgm:prSet>
      <dgm:spPr/>
    </dgm:pt>
    <dgm:pt modelId="{7FF861C4-0186-464D-BA80-CD51E08230F4}" type="pres">
      <dgm:prSet presAssocID="{BAC0FE75-37A9-4818-9B23-D755C606E496}" presName="Description" presStyleLbl="revTx" presStyleIdx="5" presStyleCnt="6">
        <dgm:presLayoutVars>
          <dgm:bulletEnabled/>
        </dgm:presLayoutVars>
      </dgm:prSet>
      <dgm:spPr/>
    </dgm:pt>
  </dgm:ptLst>
  <dgm:cxnLst>
    <dgm:cxn modelId="{C1EB6E28-70F9-42A3-ABC1-5A4FC1036F20}" type="presOf" srcId="{81E398C2-FBEA-42D8-9FD3-866DEFFF54A7}" destId="{66D6C009-6458-4752-AE6B-21CE54BF33D3}" srcOrd="0" destOrd="0" presId="urn:microsoft.com/office/officeart/2024/3/layout/verticalVisualTextBlock1"/>
    <dgm:cxn modelId="{51F66C44-E1A0-47C6-8466-FD84FB66A212}" type="presOf" srcId="{5BC80F1D-E7CE-483F-8BB5-80210857D8D7}" destId="{164D33F1-05A0-47A5-9FA2-B5911D9AF1B2}" srcOrd="0" destOrd="0" presId="urn:microsoft.com/office/officeart/2024/3/layout/verticalVisualTextBlock1"/>
    <dgm:cxn modelId="{CAF0A354-C512-4452-830E-809BFE4E12E4}" srcId="{81E398C2-FBEA-42D8-9FD3-866DEFFF54A7}" destId="{0943C456-D5C6-4551-80E4-C6AF3A2198C5}" srcOrd="0" destOrd="0" parTransId="{92E0E90E-0F7C-4A4F-B423-E937ED0810FD}" sibTransId="{2D832834-9A93-4A99-8503-EBBF62721833}"/>
    <dgm:cxn modelId="{17C21756-24F3-4075-9ECA-C17207A79B95}" srcId="{BAC0FE75-37A9-4818-9B23-D755C606E496}" destId="{8A565F15-80C9-47B9-823B-2F9C644915E5}" srcOrd="0" destOrd="0" parTransId="{6A117665-7666-41FE-A8F2-0DAFF1DE9512}" sibTransId="{3ABD7F3F-1F26-4C84-8373-B29600770A10}"/>
    <dgm:cxn modelId="{9BEFBE7A-A699-4C85-869F-D0005C23A22B}" type="presOf" srcId="{D65C38E4-5F07-4567-83E2-AFCA2747F348}" destId="{4DFE758C-C8C3-4FD6-B7D6-5718712933D1}" srcOrd="0" destOrd="0" presId="urn:microsoft.com/office/officeart/2024/3/layout/verticalVisualTextBlock1"/>
    <dgm:cxn modelId="{89C5577B-200C-40D4-9F28-F89A5F1DBEC1}" srcId="{745C07A1-220D-455C-BC1F-EC9CCEF5E936}" destId="{81E398C2-FBEA-42D8-9FD3-866DEFFF54A7}" srcOrd="1" destOrd="0" parTransId="{92109E2E-2A66-4E08-8DED-50A71EF39C5A}" sibTransId="{5BC80F1D-E7CE-483F-8BB5-80210857D8D7}"/>
    <dgm:cxn modelId="{07F9E57C-6C64-443D-8FDC-8E846A163EEB}" type="presOf" srcId="{47DACAAB-CDF9-4F8A-A87C-8ACEE754EB83}" destId="{55EEDD17-ED62-42F7-9F4C-4DB2BE9C3D22}" srcOrd="0" destOrd="0" presId="urn:microsoft.com/office/officeart/2024/3/layout/verticalVisualTextBlock1"/>
    <dgm:cxn modelId="{22AAE786-E77D-4F14-90D5-7ACC45F299D1}" type="presOf" srcId="{8A565F15-80C9-47B9-823B-2F9C644915E5}" destId="{7FF861C4-0186-464D-BA80-CD51E08230F4}" srcOrd="0" destOrd="0" presId="urn:microsoft.com/office/officeart/2024/3/layout/verticalVisualTextBlock1"/>
    <dgm:cxn modelId="{5F4A8C98-972A-4794-BFB1-C2E9930BC2E8}" type="presOf" srcId="{BAC0FE75-37A9-4818-9B23-D755C606E496}" destId="{A9FEE4FB-1943-4C27-A608-86F73E32A1E6}" srcOrd="0" destOrd="0" presId="urn:microsoft.com/office/officeart/2024/3/layout/verticalVisualTextBlock1"/>
    <dgm:cxn modelId="{76A3549F-222A-4320-B73D-4B210A2A56B0}" type="presOf" srcId="{5AB7EB9E-D7DE-4B04-9A7E-E71FEC4FDDE9}" destId="{3CEFB6F3-7E82-4F48-935A-52AE18918C92}" srcOrd="0" destOrd="0" presId="urn:microsoft.com/office/officeart/2024/3/layout/verticalVisualTextBlock1"/>
    <dgm:cxn modelId="{0C21909F-6D38-44EB-B57C-33EEBB1D7C01}" srcId="{47DACAAB-CDF9-4F8A-A87C-8ACEE754EB83}" destId="{5AB7EB9E-D7DE-4B04-9A7E-E71FEC4FDDE9}" srcOrd="0" destOrd="0" parTransId="{491CA1C7-7D02-4F31-80A1-B60AD8C1C46F}" sibTransId="{06A1F4F8-B181-451B-8520-361D788D637C}"/>
    <dgm:cxn modelId="{310A2BA6-7C12-4D48-8926-CA02914D1B7C}" type="presOf" srcId="{0943C456-D5C6-4551-80E4-C6AF3A2198C5}" destId="{E629773A-8E8D-4217-9542-FA388263BABA}" srcOrd="0" destOrd="0" presId="urn:microsoft.com/office/officeart/2024/3/layout/verticalVisualTextBlock1"/>
    <dgm:cxn modelId="{E82407B3-0CB6-49C5-947C-6F8684FF4294}" srcId="{745C07A1-220D-455C-BC1F-EC9CCEF5E936}" destId="{47DACAAB-CDF9-4F8A-A87C-8ACEE754EB83}" srcOrd="0" destOrd="0" parTransId="{2728C8D2-210B-40D1-974F-D3601EF4324C}" sibTransId="{D65C38E4-5F07-4567-83E2-AFCA2747F348}"/>
    <dgm:cxn modelId="{F250BCD2-72D4-4188-BF11-7B0209CCA078}" type="presOf" srcId="{745C07A1-220D-455C-BC1F-EC9CCEF5E936}" destId="{5871A3AC-5250-44BD-95C8-03C8E8B5580A}" srcOrd="0" destOrd="0" presId="urn:microsoft.com/office/officeart/2024/3/layout/verticalVisualTextBlock1"/>
    <dgm:cxn modelId="{3E6B7EE2-0650-4CE2-BA1A-68848374B9DB}" srcId="{745C07A1-220D-455C-BC1F-EC9CCEF5E936}" destId="{BAC0FE75-37A9-4818-9B23-D755C606E496}" srcOrd="2" destOrd="0" parTransId="{320B45C0-7092-47F9-9995-9F16411F9863}" sibTransId="{724AD27A-C1A1-46CC-8F34-C52C6DAFF54A}"/>
    <dgm:cxn modelId="{D4837448-DE3B-44C8-978E-ACB166F6055C}" type="presParOf" srcId="{5871A3AC-5250-44BD-95C8-03C8E8B5580A}" destId="{A4C17D30-2D97-4DF0-8DBE-C017258A6963}" srcOrd="0" destOrd="0" presId="urn:microsoft.com/office/officeart/2024/3/layout/verticalVisualTextBlock1"/>
    <dgm:cxn modelId="{30613967-361C-4210-9BDA-F629EA069DCC}" type="presParOf" srcId="{A4C17D30-2D97-4DF0-8DBE-C017258A6963}" destId="{D9F5CAB9-1C1B-42A9-9EFE-75021ABCE8F7}" srcOrd="0" destOrd="0" presId="urn:microsoft.com/office/officeart/2024/3/layout/verticalVisualTextBlock1"/>
    <dgm:cxn modelId="{1F94E4BF-6E38-492D-AB71-7F48B7481D0B}" type="presParOf" srcId="{A4C17D30-2D97-4DF0-8DBE-C017258A6963}" destId="{55EEDD17-ED62-42F7-9F4C-4DB2BE9C3D22}" srcOrd="1" destOrd="0" presId="urn:microsoft.com/office/officeart/2024/3/layout/verticalVisualTextBlock1"/>
    <dgm:cxn modelId="{82A1520E-4398-41CF-982F-8D3BAC0D8F3A}" type="presParOf" srcId="{A4C17D30-2D97-4DF0-8DBE-C017258A6963}" destId="{3CEFB6F3-7E82-4F48-935A-52AE18918C92}" srcOrd="2" destOrd="0" presId="urn:microsoft.com/office/officeart/2024/3/layout/verticalVisualTextBlock1"/>
    <dgm:cxn modelId="{4FFC5662-078A-4EBF-87E0-966823801E3A}" type="presParOf" srcId="{5871A3AC-5250-44BD-95C8-03C8E8B5580A}" destId="{4DFE758C-C8C3-4FD6-B7D6-5718712933D1}" srcOrd="1" destOrd="0" presId="urn:microsoft.com/office/officeart/2024/3/layout/verticalVisualTextBlock1"/>
    <dgm:cxn modelId="{1599849E-B5BB-416A-9151-7E377AD3D311}" type="presParOf" srcId="{5871A3AC-5250-44BD-95C8-03C8E8B5580A}" destId="{85043A0E-E874-486D-BD81-F850D5A0D045}" srcOrd="2" destOrd="0" presId="urn:microsoft.com/office/officeart/2024/3/layout/verticalVisualTextBlock1"/>
    <dgm:cxn modelId="{9A1CA791-AA10-4B7C-9D2C-DECD5A0D7CCB}" type="presParOf" srcId="{85043A0E-E874-486D-BD81-F850D5A0D045}" destId="{6AF77F2A-3C43-40BE-8F80-E0521F0ABB43}" srcOrd="0" destOrd="0" presId="urn:microsoft.com/office/officeart/2024/3/layout/verticalVisualTextBlock1"/>
    <dgm:cxn modelId="{CCCD4DA5-DF94-4CDB-B8F5-C9D46822970E}" type="presParOf" srcId="{85043A0E-E874-486D-BD81-F850D5A0D045}" destId="{66D6C009-6458-4752-AE6B-21CE54BF33D3}" srcOrd="1" destOrd="0" presId="urn:microsoft.com/office/officeart/2024/3/layout/verticalVisualTextBlock1"/>
    <dgm:cxn modelId="{D7113DC0-9789-426F-8CA0-FD4246270108}" type="presParOf" srcId="{85043A0E-E874-486D-BD81-F850D5A0D045}" destId="{E629773A-8E8D-4217-9542-FA388263BABA}" srcOrd="2" destOrd="0" presId="urn:microsoft.com/office/officeart/2024/3/layout/verticalVisualTextBlock1"/>
    <dgm:cxn modelId="{68EE1542-C325-40AB-9F8D-95194D3CCD69}" type="presParOf" srcId="{5871A3AC-5250-44BD-95C8-03C8E8B5580A}" destId="{164D33F1-05A0-47A5-9FA2-B5911D9AF1B2}" srcOrd="3" destOrd="0" presId="urn:microsoft.com/office/officeart/2024/3/layout/verticalVisualTextBlock1"/>
    <dgm:cxn modelId="{40ADB5C2-B77E-4ECC-A6B0-7EB739016EA7}" type="presParOf" srcId="{5871A3AC-5250-44BD-95C8-03C8E8B5580A}" destId="{646ABC13-3C7B-414A-BA8D-CEC366606AE5}" srcOrd="4" destOrd="0" presId="urn:microsoft.com/office/officeart/2024/3/layout/verticalVisualTextBlock1"/>
    <dgm:cxn modelId="{8B43CC73-40B1-43E6-881B-55BC45D0A4F0}" type="presParOf" srcId="{646ABC13-3C7B-414A-BA8D-CEC366606AE5}" destId="{6125C37F-A115-4E3B-9E81-CBBF2DCBFBE1}" srcOrd="0" destOrd="0" presId="urn:microsoft.com/office/officeart/2024/3/layout/verticalVisualTextBlock1"/>
    <dgm:cxn modelId="{C45108B3-1C04-4DEE-BDE3-7AF751B3755D}" type="presParOf" srcId="{646ABC13-3C7B-414A-BA8D-CEC366606AE5}" destId="{A9FEE4FB-1943-4C27-A608-86F73E32A1E6}" srcOrd="1" destOrd="0" presId="urn:microsoft.com/office/officeart/2024/3/layout/verticalVisualTextBlock1"/>
    <dgm:cxn modelId="{0A979E84-EF32-4A23-809F-B3B47E061ECF}" type="presParOf" srcId="{646ABC13-3C7B-414A-BA8D-CEC366606AE5}" destId="{7FF861C4-0186-464D-BA80-CD51E08230F4}"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C90488-CD87-4A6A-8BA3-6BE4F2D6F048}"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GB"/>
        </a:p>
      </dgm:t>
    </dgm:pt>
    <dgm:pt modelId="{CBCBC5D5-2CF1-47BB-9E95-BC62A571D2B4}">
      <dgm:prSet/>
      <dgm:spPr/>
      <dgm:t>
        <a:bodyPr/>
        <a:lstStyle/>
        <a:p>
          <a:pPr>
            <a:lnSpc>
              <a:spcPct val="100000"/>
            </a:lnSpc>
            <a:defRPr b="1"/>
          </a:pPr>
          <a:r>
            <a:rPr lang="en-US"/>
            <a:t>Negative Environmental Effects</a:t>
          </a:r>
        </a:p>
      </dgm:t>
    </dgm:pt>
    <dgm:pt modelId="{EC88E888-96E2-41ED-B33D-DA2F489BD606}" type="parTrans" cxnId="{1935E112-60C5-4CD9-9750-D5EE49EBA0C2}">
      <dgm:prSet/>
      <dgm:spPr/>
      <dgm:t>
        <a:bodyPr/>
        <a:lstStyle/>
        <a:p>
          <a:endParaRPr lang="en-GB"/>
        </a:p>
      </dgm:t>
    </dgm:pt>
    <dgm:pt modelId="{F042A9C3-27AD-4BE1-8751-99666217F166}" type="sibTrans" cxnId="{1935E112-60C5-4CD9-9750-D5EE49EBA0C2}">
      <dgm:prSet/>
      <dgm:spPr/>
      <dgm:t>
        <a:bodyPr/>
        <a:lstStyle/>
        <a:p>
          <a:pPr>
            <a:lnSpc>
              <a:spcPct val="100000"/>
            </a:lnSpc>
            <a:defRPr b="1"/>
          </a:pPr>
          <a:endParaRPr lang="en-GB"/>
        </a:p>
      </dgm:t>
    </dgm:pt>
    <dgm:pt modelId="{EB96F48E-6315-4651-B04D-CA396C68F3F5}">
      <dgm:prSet/>
      <dgm:spPr/>
      <dgm:t>
        <a:bodyPr/>
        <a:lstStyle/>
        <a:p>
          <a:pPr>
            <a:lnSpc>
              <a:spcPct val="100000"/>
            </a:lnSpc>
          </a:pPr>
          <a:r>
            <a:rPr lang="en-US"/>
            <a:t>Negative experiences like accidents or hurtful behavior cause stress and trigger avoidance or withdrawal reactions.</a:t>
          </a:r>
        </a:p>
      </dgm:t>
    </dgm:pt>
    <dgm:pt modelId="{760DF868-B0DF-4EEA-BEAC-674CF73D62A7}" type="parTrans" cxnId="{7EC4341E-650C-42BE-BFC9-DBB36A1C51BF}">
      <dgm:prSet/>
      <dgm:spPr/>
      <dgm:t>
        <a:bodyPr/>
        <a:lstStyle/>
        <a:p>
          <a:endParaRPr lang="en-GB"/>
        </a:p>
      </dgm:t>
    </dgm:pt>
    <dgm:pt modelId="{AC37B7F9-1B12-47C5-A859-B03A0198A676}" type="sibTrans" cxnId="{7EC4341E-650C-42BE-BFC9-DBB36A1C51BF}">
      <dgm:prSet/>
      <dgm:spPr/>
      <dgm:t>
        <a:bodyPr/>
        <a:lstStyle/>
        <a:p>
          <a:endParaRPr lang="en-GB"/>
        </a:p>
      </dgm:t>
    </dgm:pt>
    <dgm:pt modelId="{26BF399A-6EA6-4036-87E2-50E52E731B86}">
      <dgm:prSet/>
      <dgm:spPr/>
      <dgm:t>
        <a:bodyPr/>
        <a:lstStyle/>
        <a:p>
          <a:pPr>
            <a:lnSpc>
              <a:spcPct val="100000"/>
            </a:lnSpc>
            <a:defRPr b="1"/>
          </a:pPr>
          <a:r>
            <a:rPr lang="en-US"/>
            <a:t>Positive Environmental Effects</a:t>
          </a:r>
        </a:p>
      </dgm:t>
    </dgm:pt>
    <dgm:pt modelId="{3B1D4190-6BF0-49C8-A7BC-833AEAA1BA85}" type="parTrans" cxnId="{1671DD74-D7C4-40D1-A852-B2AFC33BAA02}">
      <dgm:prSet/>
      <dgm:spPr/>
      <dgm:t>
        <a:bodyPr/>
        <a:lstStyle/>
        <a:p>
          <a:endParaRPr lang="en-GB"/>
        </a:p>
      </dgm:t>
    </dgm:pt>
    <dgm:pt modelId="{58009453-D886-48DF-8BB4-22703CA1F371}" type="sibTrans" cxnId="{1671DD74-D7C4-40D1-A852-B2AFC33BAA02}">
      <dgm:prSet/>
      <dgm:spPr/>
      <dgm:t>
        <a:bodyPr/>
        <a:lstStyle/>
        <a:p>
          <a:pPr>
            <a:lnSpc>
              <a:spcPct val="100000"/>
            </a:lnSpc>
            <a:defRPr b="1"/>
          </a:pPr>
          <a:endParaRPr lang="en-GB"/>
        </a:p>
      </dgm:t>
    </dgm:pt>
    <dgm:pt modelId="{333C639F-A390-48F4-B0EC-DEA34846AEAF}">
      <dgm:prSet/>
      <dgm:spPr/>
      <dgm:t>
        <a:bodyPr/>
        <a:lstStyle/>
        <a:p>
          <a:pPr>
            <a:lnSpc>
              <a:spcPct val="100000"/>
            </a:lnSpc>
          </a:pPr>
          <a:r>
            <a:rPr lang="en-US"/>
            <a:t>Positive moments such as beautiful sunsets or acts of kindness uplift mood and inspire calm and happiness.</a:t>
          </a:r>
        </a:p>
      </dgm:t>
    </dgm:pt>
    <dgm:pt modelId="{FA88E9E6-E222-49C5-9E78-B79C012BADBD}" type="parTrans" cxnId="{6197D363-FB1D-41BF-878B-BA5F5362D472}">
      <dgm:prSet/>
      <dgm:spPr/>
      <dgm:t>
        <a:bodyPr/>
        <a:lstStyle/>
        <a:p>
          <a:endParaRPr lang="en-GB"/>
        </a:p>
      </dgm:t>
    </dgm:pt>
    <dgm:pt modelId="{BB1EBCD0-3474-4FA2-95C2-97CF80E99EC4}" type="sibTrans" cxnId="{6197D363-FB1D-41BF-878B-BA5F5362D472}">
      <dgm:prSet/>
      <dgm:spPr/>
      <dgm:t>
        <a:bodyPr/>
        <a:lstStyle/>
        <a:p>
          <a:endParaRPr lang="en-GB"/>
        </a:p>
      </dgm:t>
    </dgm:pt>
    <dgm:pt modelId="{FD187C50-9453-4462-AE37-A4D2F70D5EEB}">
      <dgm:prSet/>
      <dgm:spPr/>
      <dgm:t>
        <a:bodyPr/>
        <a:lstStyle/>
        <a:p>
          <a:pPr>
            <a:lnSpc>
              <a:spcPct val="100000"/>
            </a:lnSpc>
            <a:defRPr b="1"/>
          </a:pPr>
          <a:r>
            <a:rPr lang="en-US"/>
            <a:t>Environment Influences Mind</a:t>
          </a:r>
        </a:p>
      </dgm:t>
    </dgm:pt>
    <dgm:pt modelId="{6B8B1942-6D31-4A1B-8503-C4741936D34F}" type="parTrans" cxnId="{51C3B8FC-3638-4AFE-9840-AFEECFAE7BAF}">
      <dgm:prSet/>
      <dgm:spPr/>
      <dgm:t>
        <a:bodyPr/>
        <a:lstStyle/>
        <a:p>
          <a:endParaRPr lang="en-GB"/>
        </a:p>
      </dgm:t>
    </dgm:pt>
    <dgm:pt modelId="{F521172F-AE53-4C0C-BCBA-04A17A77928A}" type="sibTrans" cxnId="{51C3B8FC-3638-4AFE-9840-AFEECFAE7BAF}">
      <dgm:prSet/>
      <dgm:spPr/>
      <dgm:t>
        <a:bodyPr/>
        <a:lstStyle/>
        <a:p>
          <a:endParaRPr lang="en-GB"/>
        </a:p>
      </dgm:t>
    </dgm:pt>
    <dgm:pt modelId="{B7E0B2ED-1FFD-4ADB-B1D6-AB52EC144B69}">
      <dgm:prSet/>
      <dgm:spPr/>
      <dgm:t>
        <a:bodyPr/>
        <a:lstStyle/>
        <a:p>
          <a:pPr>
            <a:lnSpc>
              <a:spcPct val="100000"/>
            </a:lnSpc>
          </a:pPr>
          <a:r>
            <a:rPr lang="en-US"/>
            <a:t>The environment continuously shapes our mental state by affecting emotions through external experiences.</a:t>
          </a:r>
        </a:p>
      </dgm:t>
    </dgm:pt>
    <dgm:pt modelId="{B31A315A-42C0-43FC-8E25-AE92AD11537C}" type="parTrans" cxnId="{1E41B222-C837-4F2B-B72C-E23489B5DBF5}">
      <dgm:prSet/>
      <dgm:spPr/>
      <dgm:t>
        <a:bodyPr/>
        <a:lstStyle/>
        <a:p>
          <a:endParaRPr lang="en-GB"/>
        </a:p>
      </dgm:t>
    </dgm:pt>
    <dgm:pt modelId="{DA3EC78A-3044-47F3-8AD4-7C4568CE9986}" type="sibTrans" cxnId="{1E41B222-C837-4F2B-B72C-E23489B5DBF5}">
      <dgm:prSet/>
      <dgm:spPr/>
      <dgm:t>
        <a:bodyPr/>
        <a:lstStyle/>
        <a:p>
          <a:endParaRPr lang="en-GB"/>
        </a:p>
      </dgm:t>
    </dgm:pt>
    <dgm:pt modelId="{ED4EEA6A-5E57-43B1-A86C-FE0619C9455E}" type="pres">
      <dgm:prSet presAssocID="{C0C90488-CD87-4A6A-8BA3-6BE4F2D6F048}" presName="Root" presStyleCnt="0">
        <dgm:presLayoutVars>
          <dgm:dir/>
          <dgm:resizeHandles val="exact"/>
        </dgm:presLayoutVars>
      </dgm:prSet>
      <dgm:spPr/>
    </dgm:pt>
    <dgm:pt modelId="{ED7DA858-77B0-4234-B364-109497A3BDB6}" type="pres">
      <dgm:prSet presAssocID="{CBCBC5D5-2CF1-47BB-9E95-BC62A571D2B4}" presName="Composite" presStyleCnt="0"/>
      <dgm:spPr/>
    </dgm:pt>
    <dgm:pt modelId="{4D57F8ED-1407-4BAC-BFF3-2533E33CA473}" type="pres">
      <dgm:prSet presAssocID="{CBCBC5D5-2CF1-47BB-9E95-BC62A571D2B4}"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r="27247" b="-5"/>
          <a:stretch/>
        </a:blipFill>
      </dgm:spPr>
      <dgm:extLst>
        <a:ext uri="{E40237B7-FDA0-4F09-8148-C483321AD2D9}">
          <dgm14:cNvPr xmlns:dgm14="http://schemas.microsoft.com/office/drawing/2010/diagram" id="0" name="" descr="A young Caucasian man is squatting next to a crashed car, with a stressed look on his face, holding his hand to his head."/>
        </a:ext>
      </dgm:extLst>
    </dgm:pt>
    <dgm:pt modelId="{6AF7BC25-4C4D-406C-89F1-193418F94454}" type="pres">
      <dgm:prSet presAssocID="{CBCBC5D5-2CF1-47BB-9E95-BC62A571D2B4}" presName="Subtitle" presStyleLbl="revTx" presStyleIdx="0" presStyleCnt="6">
        <dgm:presLayoutVars>
          <dgm:chMax val="0"/>
          <dgm:bulletEnabled/>
        </dgm:presLayoutVars>
      </dgm:prSet>
      <dgm:spPr/>
    </dgm:pt>
    <dgm:pt modelId="{1B5E8DB5-BF88-4B72-A356-E8A4B38D0B38}" type="pres">
      <dgm:prSet presAssocID="{CBCBC5D5-2CF1-47BB-9E95-BC62A571D2B4}" presName="Description" presStyleLbl="revTx" presStyleIdx="1" presStyleCnt="6">
        <dgm:presLayoutVars>
          <dgm:bulletEnabled/>
        </dgm:presLayoutVars>
      </dgm:prSet>
      <dgm:spPr/>
    </dgm:pt>
    <dgm:pt modelId="{6A3E1AD7-6E92-4166-B511-3C706D066FD4}" type="pres">
      <dgm:prSet presAssocID="{F042A9C3-27AD-4BE1-8751-99666217F166}" presName="sibTrans" presStyleLbl="sibTrans2D1" presStyleIdx="0" presStyleCnt="0"/>
      <dgm:spPr/>
    </dgm:pt>
    <dgm:pt modelId="{4C027A48-0D5A-4DB8-8410-632F55670D21}" type="pres">
      <dgm:prSet presAssocID="{26BF399A-6EA6-4036-87E2-50E52E731B86}" presName="Composite" presStyleCnt="0"/>
      <dgm:spPr/>
    </dgm:pt>
    <dgm:pt modelId="{E0037FDB-4326-490A-A0FF-1F69C6C87CAC}" type="pres">
      <dgm:prSet presAssocID="{26BF399A-6EA6-4036-87E2-50E52E731B86}"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7741" r="31259"/>
          <a:stretch/>
        </a:blipFill>
      </dgm:spPr>
      <dgm:extLst>
        <a:ext uri="{E40237B7-FDA0-4F09-8148-C483321AD2D9}">
          <dgm14:cNvPr xmlns:dgm14="http://schemas.microsoft.com/office/drawing/2010/diagram" id="0" name="" descr="Man walking o stone pier in sunset light, silouhette, panorma"/>
        </a:ext>
      </dgm:extLst>
    </dgm:pt>
    <dgm:pt modelId="{14CCA475-C938-4F7D-BD9B-4C2A0944CB7D}" type="pres">
      <dgm:prSet presAssocID="{26BF399A-6EA6-4036-87E2-50E52E731B86}" presName="Subtitle" presStyleLbl="revTx" presStyleIdx="2" presStyleCnt="6">
        <dgm:presLayoutVars>
          <dgm:chMax val="0"/>
          <dgm:bulletEnabled/>
        </dgm:presLayoutVars>
      </dgm:prSet>
      <dgm:spPr/>
    </dgm:pt>
    <dgm:pt modelId="{761774DE-7401-4556-AEF5-27BA45B27734}" type="pres">
      <dgm:prSet presAssocID="{26BF399A-6EA6-4036-87E2-50E52E731B86}" presName="Description" presStyleLbl="revTx" presStyleIdx="3" presStyleCnt="6">
        <dgm:presLayoutVars>
          <dgm:bulletEnabled/>
        </dgm:presLayoutVars>
      </dgm:prSet>
      <dgm:spPr/>
    </dgm:pt>
    <dgm:pt modelId="{C4401A38-DEE1-43C0-93C6-764B0083C689}" type="pres">
      <dgm:prSet presAssocID="{58009453-D886-48DF-8BB4-22703CA1F371}" presName="sibTrans" presStyleLbl="sibTrans2D1" presStyleIdx="0" presStyleCnt="0"/>
      <dgm:spPr/>
    </dgm:pt>
    <dgm:pt modelId="{55EAB26B-DAA6-4569-B967-DF801AD2B37B}" type="pres">
      <dgm:prSet presAssocID="{FD187C50-9453-4462-AE37-A4D2F70D5EEB}" presName="Composite" presStyleCnt="0"/>
      <dgm:spPr/>
    </dgm:pt>
    <dgm:pt modelId="{8B248846-6256-4877-B84F-EF9C09147DDB}" type="pres">
      <dgm:prSet presAssocID="{FD187C50-9453-4462-AE37-A4D2F70D5EEB}"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t="18458" r="-3" b="14791"/>
          <a:stretch/>
        </a:blipFill>
      </dgm:spPr>
      <dgm:extLst>
        <a:ext uri="{E40237B7-FDA0-4F09-8148-C483321AD2D9}">
          <dgm14:cNvPr xmlns:dgm14="http://schemas.microsoft.com/office/drawing/2010/diagram" id="0" name="" descr="Paper head with arrow"/>
        </a:ext>
      </dgm:extLst>
    </dgm:pt>
    <dgm:pt modelId="{24FC6AE9-E99C-40EB-8A27-8ABE6B75CB48}" type="pres">
      <dgm:prSet presAssocID="{FD187C50-9453-4462-AE37-A4D2F70D5EEB}" presName="Subtitle" presStyleLbl="revTx" presStyleIdx="4" presStyleCnt="6">
        <dgm:presLayoutVars>
          <dgm:chMax val="0"/>
          <dgm:bulletEnabled/>
        </dgm:presLayoutVars>
      </dgm:prSet>
      <dgm:spPr/>
    </dgm:pt>
    <dgm:pt modelId="{439C48D2-ECBB-4C6B-BA49-01A42E2EC513}" type="pres">
      <dgm:prSet presAssocID="{FD187C50-9453-4462-AE37-A4D2F70D5EEB}" presName="Description" presStyleLbl="revTx" presStyleIdx="5" presStyleCnt="6">
        <dgm:presLayoutVars>
          <dgm:bulletEnabled/>
        </dgm:presLayoutVars>
      </dgm:prSet>
      <dgm:spPr/>
    </dgm:pt>
  </dgm:ptLst>
  <dgm:cxnLst>
    <dgm:cxn modelId="{55A43B04-46E2-4522-BA83-F144E36A6FCF}" type="presOf" srcId="{C0C90488-CD87-4A6A-8BA3-6BE4F2D6F048}" destId="{ED4EEA6A-5E57-43B1-A86C-FE0619C9455E}" srcOrd="0" destOrd="0" presId="urn:microsoft.com/office/officeart/2024/3/layout/verticalVisualTextBlock1"/>
    <dgm:cxn modelId="{1BB65F11-7750-4FC8-AC1F-A192F0069830}" type="presOf" srcId="{333C639F-A390-48F4-B0EC-DEA34846AEAF}" destId="{761774DE-7401-4556-AEF5-27BA45B27734}" srcOrd="0" destOrd="0" presId="urn:microsoft.com/office/officeart/2024/3/layout/verticalVisualTextBlock1"/>
    <dgm:cxn modelId="{1935E112-60C5-4CD9-9750-D5EE49EBA0C2}" srcId="{C0C90488-CD87-4A6A-8BA3-6BE4F2D6F048}" destId="{CBCBC5D5-2CF1-47BB-9E95-BC62A571D2B4}" srcOrd="0" destOrd="0" parTransId="{EC88E888-96E2-41ED-B33D-DA2F489BD606}" sibTransId="{F042A9C3-27AD-4BE1-8751-99666217F166}"/>
    <dgm:cxn modelId="{66F11D1D-6D5D-4D0B-A282-B9B10CC9837D}" type="presOf" srcId="{CBCBC5D5-2CF1-47BB-9E95-BC62A571D2B4}" destId="{6AF7BC25-4C4D-406C-89F1-193418F94454}" srcOrd="0" destOrd="0" presId="urn:microsoft.com/office/officeart/2024/3/layout/verticalVisualTextBlock1"/>
    <dgm:cxn modelId="{7EC4341E-650C-42BE-BFC9-DBB36A1C51BF}" srcId="{CBCBC5D5-2CF1-47BB-9E95-BC62A571D2B4}" destId="{EB96F48E-6315-4651-B04D-CA396C68F3F5}" srcOrd="0" destOrd="0" parTransId="{760DF868-B0DF-4EEA-BEAC-674CF73D62A7}" sibTransId="{AC37B7F9-1B12-47C5-A859-B03A0198A676}"/>
    <dgm:cxn modelId="{1E41B222-C837-4F2B-B72C-E23489B5DBF5}" srcId="{FD187C50-9453-4462-AE37-A4D2F70D5EEB}" destId="{B7E0B2ED-1FFD-4ADB-B1D6-AB52EC144B69}" srcOrd="0" destOrd="0" parTransId="{B31A315A-42C0-43FC-8E25-AE92AD11537C}" sibTransId="{DA3EC78A-3044-47F3-8AD4-7C4568CE9986}"/>
    <dgm:cxn modelId="{6197D363-FB1D-41BF-878B-BA5F5362D472}" srcId="{26BF399A-6EA6-4036-87E2-50E52E731B86}" destId="{333C639F-A390-48F4-B0EC-DEA34846AEAF}" srcOrd="0" destOrd="0" parTransId="{FA88E9E6-E222-49C5-9E78-B79C012BADBD}" sibTransId="{BB1EBCD0-3474-4FA2-95C2-97CF80E99EC4}"/>
    <dgm:cxn modelId="{1671DD74-D7C4-40D1-A852-B2AFC33BAA02}" srcId="{C0C90488-CD87-4A6A-8BA3-6BE4F2D6F048}" destId="{26BF399A-6EA6-4036-87E2-50E52E731B86}" srcOrd="1" destOrd="0" parTransId="{3B1D4190-6BF0-49C8-A7BC-833AEAA1BA85}" sibTransId="{58009453-D886-48DF-8BB4-22703CA1F371}"/>
    <dgm:cxn modelId="{9EE45D88-82BC-4D80-AC60-7794666C0C1B}" type="presOf" srcId="{B7E0B2ED-1FFD-4ADB-B1D6-AB52EC144B69}" destId="{439C48D2-ECBB-4C6B-BA49-01A42E2EC513}" srcOrd="0" destOrd="0" presId="urn:microsoft.com/office/officeart/2024/3/layout/verticalVisualTextBlock1"/>
    <dgm:cxn modelId="{B6D68E9E-E9A4-4369-84E1-ABA3CC097D68}" type="presOf" srcId="{58009453-D886-48DF-8BB4-22703CA1F371}" destId="{C4401A38-DEE1-43C0-93C6-764B0083C689}" srcOrd="0" destOrd="0" presId="urn:microsoft.com/office/officeart/2024/3/layout/verticalVisualTextBlock1"/>
    <dgm:cxn modelId="{E22F81AA-B5AB-415A-B805-827BAD1AE9FC}" type="presOf" srcId="{26BF399A-6EA6-4036-87E2-50E52E731B86}" destId="{14CCA475-C938-4F7D-BD9B-4C2A0944CB7D}" srcOrd="0" destOrd="0" presId="urn:microsoft.com/office/officeart/2024/3/layout/verticalVisualTextBlock1"/>
    <dgm:cxn modelId="{17E372CF-23BC-4B7F-9F74-2C11A7C0C01A}" type="presOf" srcId="{FD187C50-9453-4462-AE37-A4D2F70D5EEB}" destId="{24FC6AE9-E99C-40EB-8A27-8ABE6B75CB48}" srcOrd="0" destOrd="0" presId="urn:microsoft.com/office/officeart/2024/3/layout/verticalVisualTextBlock1"/>
    <dgm:cxn modelId="{5B27C9E8-278A-492C-87A0-56873658A969}" type="presOf" srcId="{EB96F48E-6315-4651-B04D-CA396C68F3F5}" destId="{1B5E8DB5-BF88-4B72-A356-E8A4B38D0B38}" srcOrd="0" destOrd="0" presId="urn:microsoft.com/office/officeart/2024/3/layout/verticalVisualTextBlock1"/>
    <dgm:cxn modelId="{51C3B8FC-3638-4AFE-9840-AFEECFAE7BAF}" srcId="{C0C90488-CD87-4A6A-8BA3-6BE4F2D6F048}" destId="{FD187C50-9453-4462-AE37-A4D2F70D5EEB}" srcOrd="2" destOrd="0" parTransId="{6B8B1942-6D31-4A1B-8503-C4741936D34F}" sibTransId="{F521172F-AE53-4C0C-BCBA-04A17A77928A}"/>
    <dgm:cxn modelId="{CB9017FF-0075-4970-9616-EEE6A337DC51}" type="presOf" srcId="{F042A9C3-27AD-4BE1-8751-99666217F166}" destId="{6A3E1AD7-6E92-4166-B511-3C706D066FD4}" srcOrd="0" destOrd="0" presId="urn:microsoft.com/office/officeart/2024/3/layout/verticalVisualTextBlock1"/>
    <dgm:cxn modelId="{4F773A21-2FEA-446A-8C5C-C2E24EE9F628}" type="presParOf" srcId="{ED4EEA6A-5E57-43B1-A86C-FE0619C9455E}" destId="{ED7DA858-77B0-4234-B364-109497A3BDB6}" srcOrd="0" destOrd="0" presId="urn:microsoft.com/office/officeart/2024/3/layout/verticalVisualTextBlock1"/>
    <dgm:cxn modelId="{746F8ADB-00A4-4D4A-9CD9-CE41432B2E19}" type="presParOf" srcId="{ED7DA858-77B0-4234-B364-109497A3BDB6}" destId="{4D57F8ED-1407-4BAC-BFF3-2533E33CA473}" srcOrd="0" destOrd="0" presId="urn:microsoft.com/office/officeart/2024/3/layout/verticalVisualTextBlock1"/>
    <dgm:cxn modelId="{31133D1F-9A65-46C5-9C43-2E01A83CD900}" type="presParOf" srcId="{ED7DA858-77B0-4234-B364-109497A3BDB6}" destId="{6AF7BC25-4C4D-406C-89F1-193418F94454}" srcOrd="1" destOrd="0" presId="urn:microsoft.com/office/officeart/2024/3/layout/verticalVisualTextBlock1"/>
    <dgm:cxn modelId="{152F814C-456E-4F43-905E-1C51F95B2959}" type="presParOf" srcId="{ED7DA858-77B0-4234-B364-109497A3BDB6}" destId="{1B5E8DB5-BF88-4B72-A356-E8A4B38D0B38}" srcOrd="2" destOrd="0" presId="urn:microsoft.com/office/officeart/2024/3/layout/verticalVisualTextBlock1"/>
    <dgm:cxn modelId="{B84FC336-A097-4ACA-A385-4332EADC155E}" type="presParOf" srcId="{ED4EEA6A-5E57-43B1-A86C-FE0619C9455E}" destId="{6A3E1AD7-6E92-4166-B511-3C706D066FD4}" srcOrd="1" destOrd="0" presId="urn:microsoft.com/office/officeart/2024/3/layout/verticalVisualTextBlock1"/>
    <dgm:cxn modelId="{6CF6A554-11E1-486F-B528-23BBE9ED6DD6}" type="presParOf" srcId="{ED4EEA6A-5E57-43B1-A86C-FE0619C9455E}" destId="{4C027A48-0D5A-4DB8-8410-632F55670D21}" srcOrd="2" destOrd="0" presId="urn:microsoft.com/office/officeart/2024/3/layout/verticalVisualTextBlock1"/>
    <dgm:cxn modelId="{60FEF3C3-046D-4C01-A370-F6EB0834BC3A}" type="presParOf" srcId="{4C027A48-0D5A-4DB8-8410-632F55670D21}" destId="{E0037FDB-4326-490A-A0FF-1F69C6C87CAC}" srcOrd="0" destOrd="0" presId="urn:microsoft.com/office/officeart/2024/3/layout/verticalVisualTextBlock1"/>
    <dgm:cxn modelId="{CF737E73-F8A0-44B0-80F7-54F2BA727662}" type="presParOf" srcId="{4C027A48-0D5A-4DB8-8410-632F55670D21}" destId="{14CCA475-C938-4F7D-BD9B-4C2A0944CB7D}" srcOrd="1" destOrd="0" presId="urn:microsoft.com/office/officeart/2024/3/layout/verticalVisualTextBlock1"/>
    <dgm:cxn modelId="{9D80BF51-D1DB-4749-BBA8-4EAD6B9F5833}" type="presParOf" srcId="{4C027A48-0D5A-4DB8-8410-632F55670D21}" destId="{761774DE-7401-4556-AEF5-27BA45B27734}" srcOrd="2" destOrd="0" presId="urn:microsoft.com/office/officeart/2024/3/layout/verticalVisualTextBlock1"/>
    <dgm:cxn modelId="{6D2FB0C8-4365-4BFC-8A40-8E1613E971BB}" type="presParOf" srcId="{ED4EEA6A-5E57-43B1-A86C-FE0619C9455E}" destId="{C4401A38-DEE1-43C0-93C6-764B0083C689}" srcOrd="3" destOrd="0" presId="urn:microsoft.com/office/officeart/2024/3/layout/verticalVisualTextBlock1"/>
    <dgm:cxn modelId="{30420E02-23E2-438C-89C7-4AAD454E932D}" type="presParOf" srcId="{ED4EEA6A-5E57-43B1-A86C-FE0619C9455E}" destId="{55EAB26B-DAA6-4569-B967-DF801AD2B37B}" srcOrd="4" destOrd="0" presId="urn:microsoft.com/office/officeart/2024/3/layout/verticalVisualTextBlock1"/>
    <dgm:cxn modelId="{11AB29E0-A962-448D-8826-01F9B3C52A71}" type="presParOf" srcId="{55EAB26B-DAA6-4569-B967-DF801AD2B37B}" destId="{8B248846-6256-4877-B84F-EF9C09147DDB}" srcOrd="0" destOrd="0" presId="urn:microsoft.com/office/officeart/2024/3/layout/verticalVisualTextBlock1"/>
    <dgm:cxn modelId="{BA847074-5C9D-4BFE-B6C3-AF565B33F7D8}" type="presParOf" srcId="{55EAB26B-DAA6-4569-B967-DF801AD2B37B}" destId="{24FC6AE9-E99C-40EB-8A27-8ABE6B75CB48}" srcOrd="1" destOrd="0" presId="urn:microsoft.com/office/officeart/2024/3/layout/verticalVisualTextBlock1"/>
    <dgm:cxn modelId="{7D82DF0A-6E96-4E7C-9EEA-A392C1317F92}" type="presParOf" srcId="{55EAB26B-DAA6-4569-B967-DF801AD2B37B}" destId="{439C48D2-ECBB-4C6B-BA49-01A42E2EC513}"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81321D-5A23-4258-99CE-DA8238F16744}"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GB"/>
        </a:p>
      </dgm:t>
    </dgm:pt>
    <dgm:pt modelId="{1FFBD779-2301-4A1B-8289-C72F9BA742F2}">
      <dgm:prSet/>
      <dgm:spPr/>
      <dgm:t>
        <a:bodyPr/>
        <a:lstStyle/>
        <a:p>
          <a:pPr>
            <a:lnSpc>
              <a:spcPct val="100000"/>
            </a:lnSpc>
            <a:defRPr b="1"/>
          </a:pPr>
          <a:r>
            <a:rPr lang="en-US"/>
            <a:t>Core Principle</a:t>
          </a:r>
        </a:p>
      </dgm:t>
    </dgm:pt>
    <dgm:pt modelId="{FFF162E4-0B79-428F-87C8-7135E24F2F2A}" type="parTrans" cxnId="{9D529131-3608-4DA0-ADC9-D0A8E5FAE867}">
      <dgm:prSet/>
      <dgm:spPr/>
      <dgm:t>
        <a:bodyPr/>
        <a:lstStyle/>
        <a:p>
          <a:endParaRPr lang="en-GB"/>
        </a:p>
      </dgm:t>
    </dgm:pt>
    <dgm:pt modelId="{7E836BCC-4B07-4786-9AF6-9A875CB0AAF9}" type="sibTrans" cxnId="{9D529131-3608-4DA0-ADC9-D0A8E5FAE867}">
      <dgm:prSet/>
      <dgm:spPr/>
      <dgm:t>
        <a:bodyPr/>
        <a:lstStyle/>
        <a:p>
          <a:pPr>
            <a:lnSpc>
              <a:spcPct val="100000"/>
            </a:lnSpc>
            <a:defRPr b="1"/>
          </a:pPr>
          <a:endParaRPr lang="en-GB"/>
        </a:p>
      </dgm:t>
    </dgm:pt>
    <dgm:pt modelId="{C63AF589-4FB4-417A-9FB0-94B72BC63F24}">
      <dgm:prSet/>
      <dgm:spPr/>
      <dgm:t>
        <a:bodyPr/>
        <a:lstStyle/>
        <a:p>
          <a:pPr>
            <a:lnSpc>
              <a:spcPct val="100000"/>
            </a:lnSpc>
          </a:pPr>
          <a:r>
            <a:rPr lang="en-US"/>
            <a:t>Inner personal change leads directly to transformation in the outer world and environment.</a:t>
          </a:r>
        </a:p>
      </dgm:t>
    </dgm:pt>
    <dgm:pt modelId="{576E56A0-02BA-4493-AF80-6EC2790CCE38}" type="parTrans" cxnId="{4FE7ADC7-45BA-4053-B870-49680E1C76D5}">
      <dgm:prSet/>
      <dgm:spPr/>
      <dgm:t>
        <a:bodyPr/>
        <a:lstStyle/>
        <a:p>
          <a:endParaRPr lang="en-GB"/>
        </a:p>
      </dgm:t>
    </dgm:pt>
    <dgm:pt modelId="{04DDBB5D-FE45-46DB-A66F-45756DB7D69B}" type="sibTrans" cxnId="{4FE7ADC7-45BA-4053-B870-49680E1C76D5}">
      <dgm:prSet/>
      <dgm:spPr/>
      <dgm:t>
        <a:bodyPr/>
        <a:lstStyle/>
        <a:p>
          <a:endParaRPr lang="en-GB"/>
        </a:p>
      </dgm:t>
    </dgm:pt>
    <dgm:pt modelId="{109692C7-1B4C-4BEC-BA80-0162375B7267}">
      <dgm:prSet/>
      <dgm:spPr/>
      <dgm:t>
        <a:bodyPr/>
        <a:lstStyle/>
        <a:p>
          <a:pPr>
            <a:lnSpc>
              <a:spcPct val="100000"/>
            </a:lnSpc>
            <a:defRPr b="1"/>
          </a:pPr>
          <a:r>
            <a:rPr lang="en-US"/>
            <a:t>Interconnection Awareness</a:t>
          </a:r>
        </a:p>
      </dgm:t>
    </dgm:pt>
    <dgm:pt modelId="{8DEEDCD6-EC14-4A67-858A-A814AF819149}" type="parTrans" cxnId="{3E657267-F7F2-41D5-B7E4-5EC39B172A12}">
      <dgm:prSet/>
      <dgm:spPr/>
      <dgm:t>
        <a:bodyPr/>
        <a:lstStyle/>
        <a:p>
          <a:endParaRPr lang="en-GB"/>
        </a:p>
      </dgm:t>
    </dgm:pt>
    <dgm:pt modelId="{4E7A1AB5-2213-4296-83CF-6E05E4D6A127}" type="sibTrans" cxnId="{3E657267-F7F2-41D5-B7E4-5EC39B172A12}">
      <dgm:prSet/>
      <dgm:spPr/>
      <dgm:t>
        <a:bodyPr/>
        <a:lstStyle/>
        <a:p>
          <a:pPr>
            <a:lnSpc>
              <a:spcPct val="100000"/>
            </a:lnSpc>
            <a:defRPr b="1"/>
          </a:pPr>
          <a:endParaRPr lang="en-GB"/>
        </a:p>
      </dgm:t>
    </dgm:pt>
    <dgm:pt modelId="{3917481E-5F47-46C0-A12D-5D0F2F88083E}">
      <dgm:prSet/>
      <dgm:spPr/>
      <dgm:t>
        <a:bodyPr/>
        <a:lstStyle/>
        <a:p>
          <a:pPr>
            <a:lnSpc>
              <a:spcPct val="100000"/>
            </a:lnSpc>
          </a:pPr>
          <a:r>
            <a:rPr lang="en-US"/>
            <a:t>Recognize the deep connection between all life forms and the shared impact of our actions.</a:t>
          </a:r>
        </a:p>
      </dgm:t>
    </dgm:pt>
    <dgm:pt modelId="{9290BD2D-9C12-4CAA-915D-817D2F009EA1}" type="parTrans" cxnId="{1AFBD3F6-435F-45A4-9353-070B65DB72AA}">
      <dgm:prSet/>
      <dgm:spPr/>
      <dgm:t>
        <a:bodyPr/>
        <a:lstStyle/>
        <a:p>
          <a:endParaRPr lang="en-GB"/>
        </a:p>
      </dgm:t>
    </dgm:pt>
    <dgm:pt modelId="{7B75D3E3-571C-4C69-BE30-50E6E39EBCC6}" type="sibTrans" cxnId="{1AFBD3F6-435F-45A4-9353-070B65DB72AA}">
      <dgm:prSet/>
      <dgm:spPr/>
      <dgm:t>
        <a:bodyPr/>
        <a:lstStyle/>
        <a:p>
          <a:endParaRPr lang="en-GB"/>
        </a:p>
      </dgm:t>
    </dgm:pt>
    <dgm:pt modelId="{971AD385-2961-474B-B41D-F1A6B0DC3CCD}">
      <dgm:prSet/>
      <dgm:spPr/>
      <dgm:t>
        <a:bodyPr/>
        <a:lstStyle/>
        <a:p>
          <a:pPr>
            <a:lnSpc>
              <a:spcPct val="100000"/>
            </a:lnSpc>
            <a:defRPr b="1"/>
          </a:pPr>
          <a:r>
            <a:rPr lang="en-US"/>
            <a:t>Conscious Living</a:t>
          </a:r>
        </a:p>
      </dgm:t>
    </dgm:pt>
    <dgm:pt modelId="{E0949FCA-5BC6-4F37-985B-A2AE07DD2774}" type="parTrans" cxnId="{E075E19D-3770-4FC8-8D86-A78A7F4959DE}">
      <dgm:prSet/>
      <dgm:spPr/>
      <dgm:t>
        <a:bodyPr/>
        <a:lstStyle/>
        <a:p>
          <a:endParaRPr lang="en-GB"/>
        </a:p>
      </dgm:t>
    </dgm:pt>
    <dgm:pt modelId="{5759D6BC-CDE8-4B31-99AB-E55992A960CA}" type="sibTrans" cxnId="{E075E19D-3770-4FC8-8D86-A78A7F4959DE}">
      <dgm:prSet/>
      <dgm:spPr/>
      <dgm:t>
        <a:bodyPr/>
        <a:lstStyle/>
        <a:p>
          <a:endParaRPr lang="en-GB"/>
        </a:p>
      </dgm:t>
    </dgm:pt>
    <dgm:pt modelId="{F83A7BFE-91DA-4D96-9538-89D6CBF3AEBE}">
      <dgm:prSet/>
      <dgm:spPr/>
      <dgm:t>
        <a:bodyPr/>
        <a:lstStyle/>
        <a:p>
          <a:pPr>
            <a:lnSpc>
              <a:spcPct val="100000"/>
            </a:lnSpc>
          </a:pPr>
          <a:r>
            <a:rPr lang="en-US"/>
            <a:t>Live mindfully, support others, and create joy to enrich collective human experience.</a:t>
          </a:r>
        </a:p>
      </dgm:t>
    </dgm:pt>
    <dgm:pt modelId="{D73BF52A-B9EB-4F8F-9A5A-272221D934AE}" type="parTrans" cxnId="{F2884891-80AA-4672-B591-DE346137EF9F}">
      <dgm:prSet/>
      <dgm:spPr/>
      <dgm:t>
        <a:bodyPr/>
        <a:lstStyle/>
        <a:p>
          <a:endParaRPr lang="en-GB"/>
        </a:p>
      </dgm:t>
    </dgm:pt>
    <dgm:pt modelId="{07DE0975-71C8-4134-8B82-8D584460D393}" type="sibTrans" cxnId="{F2884891-80AA-4672-B591-DE346137EF9F}">
      <dgm:prSet/>
      <dgm:spPr/>
      <dgm:t>
        <a:bodyPr/>
        <a:lstStyle/>
        <a:p>
          <a:endParaRPr lang="en-GB"/>
        </a:p>
      </dgm:t>
    </dgm:pt>
    <dgm:pt modelId="{150AA6D1-2A43-4AF1-95E4-6F88A9C244D5}" type="pres">
      <dgm:prSet presAssocID="{5E81321D-5A23-4258-99CE-DA8238F16744}" presName="Root" presStyleCnt="0">
        <dgm:presLayoutVars>
          <dgm:dir/>
          <dgm:resizeHandles val="exact"/>
        </dgm:presLayoutVars>
      </dgm:prSet>
      <dgm:spPr/>
    </dgm:pt>
    <dgm:pt modelId="{55AA2502-BEE7-46FF-BEAE-7C07F890A78C}" type="pres">
      <dgm:prSet presAssocID="{1FFBD779-2301-4A1B-8289-C72F9BA742F2}" presName="Composite" presStyleCnt="0"/>
      <dgm:spPr/>
    </dgm:pt>
    <dgm:pt modelId="{057F60B9-4451-4089-BB3A-E86964C54D60}" type="pres">
      <dgm:prSet presAssocID="{1FFBD779-2301-4A1B-8289-C72F9BA742F2}"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2845" r="22906" b="2"/>
          <a:stretch/>
        </a:blipFill>
      </dgm:spPr>
      <dgm:extLst>
        <a:ext uri="{E40237B7-FDA0-4F09-8148-C483321AD2D9}">
          <dgm14:cNvPr xmlns:dgm14="http://schemas.microsoft.com/office/drawing/2010/diagram" id="0" name="" descr="Blurred motion of domino pieces arranged in shape of heart on abstract background."/>
        </a:ext>
      </dgm:extLst>
    </dgm:pt>
    <dgm:pt modelId="{E79D87A0-8B80-4268-8D20-D34B3D737BF4}" type="pres">
      <dgm:prSet presAssocID="{1FFBD779-2301-4A1B-8289-C72F9BA742F2}" presName="Subtitle" presStyleLbl="revTx" presStyleIdx="0" presStyleCnt="6">
        <dgm:presLayoutVars>
          <dgm:chMax val="0"/>
          <dgm:bulletEnabled/>
        </dgm:presLayoutVars>
      </dgm:prSet>
      <dgm:spPr/>
    </dgm:pt>
    <dgm:pt modelId="{1B5989DE-CDF9-41EA-881B-2DF9EF77C020}" type="pres">
      <dgm:prSet presAssocID="{1FFBD779-2301-4A1B-8289-C72F9BA742F2}" presName="Description" presStyleLbl="revTx" presStyleIdx="1" presStyleCnt="6">
        <dgm:presLayoutVars>
          <dgm:bulletEnabled/>
        </dgm:presLayoutVars>
      </dgm:prSet>
      <dgm:spPr/>
    </dgm:pt>
    <dgm:pt modelId="{0FFE9DE8-7C6B-4726-8BAB-2600F1A2E486}" type="pres">
      <dgm:prSet presAssocID="{7E836BCC-4B07-4786-9AF6-9A875CB0AAF9}" presName="sibTrans" presStyleLbl="sibTrans2D1" presStyleIdx="0" presStyleCnt="0"/>
      <dgm:spPr/>
    </dgm:pt>
    <dgm:pt modelId="{D6F5251A-40D8-4832-9863-DA782D23EF16}" type="pres">
      <dgm:prSet presAssocID="{109692C7-1B4C-4BEC-BA80-0162375B7267}" presName="Composite" presStyleCnt="0"/>
      <dgm:spPr/>
    </dgm:pt>
    <dgm:pt modelId="{1A553E9B-ACC9-4074-A9B0-DA18572600A4}" type="pres">
      <dgm:prSet presAssocID="{109692C7-1B4C-4BEC-BA80-0162375B7267}"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37752" r="-4" b="-3"/>
          <a:stretch/>
        </a:blipFill>
      </dgm:spPr>
    </dgm:pt>
    <dgm:pt modelId="{707AAD9A-6234-4E99-BCD4-BB542DF20D53}" type="pres">
      <dgm:prSet presAssocID="{109692C7-1B4C-4BEC-BA80-0162375B7267}" presName="Subtitle" presStyleLbl="revTx" presStyleIdx="2" presStyleCnt="6">
        <dgm:presLayoutVars>
          <dgm:chMax val="0"/>
          <dgm:bulletEnabled/>
        </dgm:presLayoutVars>
      </dgm:prSet>
      <dgm:spPr/>
    </dgm:pt>
    <dgm:pt modelId="{CF18C1E0-221B-4AF8-99A4-97A0001531E7}" type="pres">
      <dgm:prSet presAssocID="{109692C7-1B4C-4BEC-BA80-0162375B7267}" presName="Description" presStyleLbl="revTx" presStyleIdx="3" presStyleCnt="6">
        <dgm:presLayoutVars>
          <dgm:bulletEnabled/>
        </dgm:presLayoutVars>
      </dgm:prSet>
      <dgm:spPr/>
    </dgm:pt>
    <dgm:pt modelId="{665B2C45-7818-473A-A8D6-13928A758A9A}" type="pres">
      <dgm:prSet presAssocID="{4E7A1AB5-2213-4296-83CF-6E05E4D6A127}" presName="sibTrans" presStyleLbl="sibTrans2D1" presStyleIdx="0" presStyleCnt="0"/>
      <dgm:spPr/>
    </dgm:pt>
    <dgm:pt modelId="{DF8F2247-F54F-4D01-8B62-BAFBD878E260}" type="pres">
      <dgm:prSet presAssocID="{971AD385-2961-474B-B41D-F1A6B0DC3CCD}" presName="Composite" presStyleCnt="0"/>
      <dgm:spPr/>
    </dgm:pt>
    <dgm:pt modelId="{9D21D776-69F6-4364-83CE-C491D7902297}" type="pres">
      <dgm:prSet presAssocID="{971AD385-2961-474B-B41D-F1A6B0DC3CCD}"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8735" r="14513" b="-3"/>
          <a:stretch/>
        </a:blipFill>
      </dgm:spPr>
      <dgm:extLst>
        <a:ext uri="{E40237B7-FDA0-4F09-8148-C483321AD2D9}">
          <dgm14:cNvPr xmlns:dgm14="http://schemas.microsoft.com/office/drawing/2010/diagram" id="0" name="" descr="Hands holding each other's wrists and interlinked to form a circle"/>
        </a:ext>
      </dgm:extLst>
    </dgm:pt>
    <dgm:pt modelId="{1AC3D11E-72F4-4F40-A989-82F9E9633315}" type="pres">
      <dgm:prSet presAssocID="{971AD385-2961-474B-B41D-F1A6B0DC3CCD}" presName="Subtitle" presStyleLbl="revTx" presStyleIdx="4" presStyleCnt="6">
        <dgm:presLayoutVars>
          <dgm:chMax val="0"/>
          <dgm:bulletEnabled/>
        </dgm:presLayoutVars>
      </dgm:prSet>
      <dgm:spPr/>
    </dgm:pt>
    <dgm:pt modelId="{2DD878F6-1A0F-4CB6-B5FE-8ACF7269434C}" type="pres">
      <dgm:prSet presAssocID="{971AD385-2961-474B-B41D-F1A6B0DC3CCD}" presName="Description" presStyleLbl="revTx" presStyleIdx="5" presStyleCnt="6">
        <dgm:presLayoutVars>
          <dgm:bulletEnabled/>
        </dgm:presLayoutVars>
      </dgm:prSet>
      <dgm:spPr/>
    </dgm:pt>
  </dgm:ptLst>
  <dgm:cxnLst>
    <dgm:cxn modelId="{83462806-95FD-47F2-AF9C-9F8F357D9829}" type="presOf" srcId="{1FFBD779-2301-4A1B-8289-C72F9BA742F2}" destId="{E79D87A0-8B80-4268-8D20-D34B3D737BF4}" srcOrd="0" destOrd="0" presId="urn:microsoft.com/office/officeart/2024/3/layout/verticalVisualTextBlock1"/>
    <dgm:cxn modelId="{4F34110B-FF02-4E2A-BCA4-A74621BBD985}" type="presOf" srcId="{4E7A1AB5-2213-4296-83CF-6E05E4D6A127}" destId="{665B2C45-7818-473A-A8D6-13928A758A9A}" srcOrd="0" destOrd="0" presId="urn:microsoft.com/office/officeart/2024/3/layout/verticalVisualTextBlock1"/>
    <dgm:cxn modelId="{9D529131-3608-4DA0-ADC9-D0A8E5FAE867}" srcId="{5E81321D-5A23-4258-99CE-DA8238F16744}" destId="{1FFBD779-2301-4A1B-8289-C72F9BA742F2}" srcOrd="0" destOrd="0" parTransId="{FFF162E4-0B79-428F-87C8-7135E24F2F2A}" sibTransId="{7E836BCC-4B07-4786-9AF6-9A875CB0AAF9}"/>
    <dgm:cxn modelId="{3E657267-F7F2-41D5-B7E4-5EC39B172A12}" srcId="{5E81321D-5A23-4258-99CE-DA8238F16744}" destId="{109692C7-1B4C-4BEC-BA80-0162375B7267}" srcOrd="1" destOrd="0" parTransId="{8DEEDCD6-EC14-4A67-858A-A814AF819149}" sibTransId="{4E7A1AB5-2213-4296-83CF-6E05E4D6A127}"/>
    <dgm:cxn modelId="{8094A349-499D-4039-9E0C-ABB34ED5C60C}" type="presOf" srcId="{971AD385-2961-474B-B41D-F1A6B0DC3CCD}" destId="{1AC3D11E-72F4-4F40-A989-82F9E9633315}" srcOrd="0" destOrd="0" presId="urn:microsoft.com/office/officeart/2024/3/layout/verticalVisualTextBlock1"/>
    <dgm:cxn modelId="{A972B280-B441-4106-A875-A9D06B7A5AF9}" type="presOf" srcId="{7E836BCC-4B07-4786-9AF6-9A875CB0AAF9}" destId="{0FFE9DE8-7C6B-4726-8BAB-2600F1A2E486}" srcOrd="0" destOrd="0" presId="urn:microsoft.com/office/officeart/2024/3/layout/verticalVisualTextBlock1"/>
    <dgm:cxn modelId="{F2884891-80AA-4672-B591-DE346137EF9F}" srcId="{971AD385-2961-474B-B41D-F1A6B0DC3CCD}" destId="{F83A7BFE-91DA-4D96-9538-89D6CBF3AEBE}" srcOrd="0" destOrd="0" parTransId="{D73BF52A-B9EB-4F8F-9A5A-272221D934AE}" sibTransId="{07DE0975-71C8-4134-8B82-8D584460D393}"/>
    <dgm:cxn modelId="{1543A594-704D-4577-9148-555AE2F04C30}" type="presOf" srcId="{C63AF589-4FB4-417A-9FB0-94B72BC63F24}" destId="{1B5989DE-CDF9-41EA-881B-2DF9EF77C020}" srcOrd="0" destOrd="0" presId="urn:microsoft.com/office/officeart/2024/3/layout/verticalVisualTextBlock1"/>
    <dgm:cxn modelId="{E075E19D-3770-4FC8-8D86-A78A7F4959DE}" srcId="{5E81321D-5A23-4258-99CE-DA8238F16744}" destId="{971AD385-2961-474B-B41D-F1A6B0DC3CCD}" srcOrd="2" destOrd="0" parTransId="{E0949FCA-5BC6-4F37-985B-A2AE07DD2774}" sibTransId="{5759D6BC-CDE8-4B31-99AB-E55992A960CA}"/>
    <dgm:cxn modelId="{FF0FC8AF-F9A4-4CFB-B40A-8262FCEE2858}" type="presOf" srcId="{109692C7-1B4C-4BEC-BA80-0162375B7267}" destId="{707AAD9A-6234-4E99-BCD4-BB542DF20D53}" srcOrd="0" destOrd="0" presId="urn:microsoft.com/office/officeart/2024/3/layout/verticalVisualTextBlock1"/>
    <dgm:cxn modelId="{1C4BF1BD-F31D-492F-9E7F-4B33F65ABA55}" type="presOf" srcId="{3917481E-5F47-46C0-A12D-5D0F2F88083E}" destId="{CF18C1E0-221B-4AF8-99A4-97A0001531E7}" srcOrd="0" destOrd="0" presId="urn:microsoft.com/office/officeart/2024/3/layout/verticalVisualTextBlock1"/>
    <dgm:cxn modelId="{2B02D3BF-2844-4C2D-873C-EC4FEB4924A6}" type="presOf" srcId="{F83A7BFE-91DA-4D96-9538-89D6CBF3AEBE}" destId="{2DD878F6-1A0F-4CB6-B5FE-8ACF7269434C}" srcOrd="0" destOrd="0" presId="urn:microsoft.com/office/officeart/2024/3/layout/verticalVisualTextBlock1"/>
    <dgm:cxn modelId="{4FE7ADC7-45BA-4053-B870-49680E1C76D5}" srcId="{1FFBD779-2301-4A1B-8289-C72F9BA742F2}" destId="{C63AF589-4FB4-417A-9FB0-94B72BC63F24}" srcOrd="0" destOrd="0" parTransId="{576E56A0-02BA-4493-AF80-6EC2790CCE38}" sibTransId="{04DDBB5D-FE45-46DB-A66F-45756DB7D69B}"/>
    <dgm:cxn modelId="{B48A19F0-3809-49D0-91F7-20AA93D5F009}" type="presOf" srcId="{5E81321D-5A23-4258-99CE-DA8238F16744}" destId="{150AA6D1-2A43-4AF1-95E4-6F88A9C244D5}" srcOrd="0" destOrd="0" presId="urn:microsoft.com/office/officeart/2024/3/layout/verticalVisualTextBlock1"/>
    <dgm:cxn modelId="{1AFBD3F6-435F-45A4-9353-070B65DB72AA}" srcId="{109692C7-1B4C-4BEC-BA80-0162375B7267}" destId="{3917481E-5F47-46C0-A12D-5D0F2F88083E}" srcOrd="0" destOrd="0" parTransId="{9290BD2D-9C12-4CAA-915D-817D2F009EA1}" sibTransId="{7B75D3E3-571C-4C69-BE30-50E6E39EBCC6}"/>
    <dgm:cxn modelId="{221DED31-7A85-49F8-9149-6F90A6C9B86D}" type="presParOf" srcId="{150AA6D1-2A43-4AF1-95E4-6F88A9C244D5}" destId="{55AA2502-BEE7-46FF-BEAE-7C07F890A78C}" srcOrd="0" destOrd="0" presId="urn:microsoft.com/office/officeart/2024/3/layout/verticalVisualTextBlock1"/>
    <dgm:cxn modelId="{2BEDECDC-C90F-47D1-B397-C7BD85944047}" type="presParOf" srcId="{55AA2502-BEE7-46FF-BEAE-7C07F890A78C}" destId="{057F60B9-4451-4089-BB3A-E86964C54D60}" srcOrd="0" destOrd="0" presId="urn:microsoft.com/office/officeart/2024/3/layout/verticalVisualTextBlock1"/>
    <dgm:cxn modelId="{74523237-1ACD-4B7B-95B3-72CD0BEF81CF}" type="presParOf" srcId="{55AA2502-BEE7-46FF-BEAE-7C07F890A78C}" destId="{E79D87A0-8B80-4268-8D20-D34B3D737BF4}" srcOrd="1" destOrd="0" presId="urn:microsoft.com/office/officeart/2024/3/layout/verticalVisualTextBlock1"/>
    <dgm:cxn modelId="{6EE54384-FABD-4099-860C-E0AC63CC906F}" type="presParOf" srcId="{55AA2502-BEE7-46FF-BEAE-7C07F890A78C}" destId="{1B5989DE-CDF9-41EA-881B-2DF9EF77C020}" srcOrd="2" destOrd="0" presId="urn:microsoft.com/office/officeart/2024/3/layout/verticalVisualTextBlock1"/>
    <dgm:cxn modelId="{0C9FCE6E-D139-4B91-9506-E535042ABA99}" type="presParOf" srcId="{150AA6D1-2A43-4AF1-95E4-6F88A9C244D5}" destId="{0FFE9DE8-7C6B-4726-8BAB-2600F1A2E486}" srcOrd="1" destOrd="0" presId="urn:microsoft.com/office/officeart/2024/3/layout/verticalVisualTextBlock1"/>
    <dgm:cxn modelId="{CF395413-A8AC-4743-896E-85897669CFE0}" type="presParOf" srcId="{150AA6D1-2A43-4AF1-95E4-6F88A9C244D5}" destId="{D6F5251A-40D8-4832-9863-DA782D23EF16}" srcOrd="2" destOrd="0" presId="urn:microsoft.com/office/officeart/2024/3/layout/verticalVisualTextBlock1"/>
    <dgm:cxn modelId="{7C230EDA-FA4E-48BA-869F-8152F990E0A7}" type="presParOf" srcId="{D6F5251A-40D8-4832-9863-DA782D23EF16}" destId="{1A553E9B-ACC9-4074-A9B0-DA18572600A4}" srcOrd="0" destOrd="0" presId="urn:microsoft.com/office/officeart/2024/3/layout/verticalVisualTextBlock1"/>
    <dgm:cxn modelId="{6B46DB22-9078-4AEE-8875-A8407B2521C7}" type="presParOf" srcId="{D6F5251A-40D8-4832-9863-DA782D23EF16}" destId="{707AAD9A-6234-4E99-BCD4-BB542DF20D53}" srcOrd="1" destOrd="0" presId="urn:microsoft.com/office/officeart/2024/3/layout/verticalVisualTextBlock1"/>
    <dgm:cxn modelId="{A9C5933B-1630-41C7-9482-ED0EE4447FAD}" type="presParOf" srcId="{D6F5251A-40D8-4832-9863-DA782D23EF16}" destId="{CF18C1E0-221B-4AF8-99A4-97A0001531E7}" srcOrd="2" destOrd="0" presId="urn:microsoft.com/office/officeart/2024/3/layout/verticalVisualTextBlock1"/>
    <dgm:cxn modelId="{02D99BF5-83AB-42C1-BA9A-200021AF3F24}" type="presParOf" srcId="{150AA6D1-2A43-4AF1-95E4-6F88A9C244D5}" destId="{665B2C45-7818-473A-A8D6-13928A758A9A}" srcOrd="3" destOrd="0" presId="urn:microsoft.com/office/officeart/2024/3/layout/verticalVisualTextBlock1"/>
    <dgm:cxn modelId="{83149D7A-7870-437A-AAA7-C05D10E2E60D}" type="presParOf" srcId="{150AA6D1-2A43-4AF1-95E4-6F88A9C244D5}" destId="{DF8F2247-F54F-4D01-8B62-BAFBD878E260}" srcOrd="4" destOrd="0" presId="urn:microsoft.com/office/officeart/2024/3/layout/verticalVisualTextBlock1"/>
    <dgm:cxn modelId="{5F2124D1-A448-4B43-97B8-70EDF8F51E90}" type="presParOf" srcId="{DF8F2247-F54F-4D01-8B62-BAFBD878E260}" destId="{9D21D776-69F6-4364-83CE-C491D7902297}" srcOrd="0" destOrd="0" presId="urn:microsoft.com/office/officeart/2024/3/layout/verticalVisualTextBlock1"/>
    <dgm:cxn modelId="{695C499D-6040-4A59-9F15-FB92B3D57E40}" type="presParOf" srcId="{DF8F2247-F54F-4D01-8B62-BAFBD878E260}" destId="{1AC3D11E-72F4-4F40-A989-82F9E9633315}" srcOrd="1" destOrd="0" presId="urn:microsoft.com/office/officeart/2024/3/layout/verticalVisualTextBlock1"/>
    <dgm:cxn modelId="{3D31FBF2-C2F1-4B46-B47F-7493E1702D41}" type="presParOf" srcId="{DF8F2247-F54F-4D01-8B62-BAFBD878E260}" destId="{2DD878F6-1A0F-4CB6-B5FE-8ACF7269434C}"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8DD914-8EAD-48C8-81B7-2575DCBE93C2}"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CB7B572D-1DAB-4C74-A684-FB40A3EE92DA}">
      <dgm:prSet/>
      <dgm:spPr/>
      <dgm:t>
        <a:bodyPr/>
        <a:lstStyle/>
        <a:p>
          <a:pPr>
            <a:lnSpc>
              <a:spcPct val="100000"/>
            </a:lnSpc>
            <a:defRPr b="1"/>
          </a:pPr>
          <a:r>
            <a:rPr lang="en-US"/>
            <a:t>Interconnection of Life and Environment</a:t>
          </a:r>
        </a:p>
      </dgm:t>
    </dgm:pt>
    <dgm:pt modelId="{59B7C52C-7C69-48F7-99B0-3049F4ED6CFD}" type="parTrans" cxnId="{72A3D5B9-EF90-40A7-BCEE-26765F05D4BD}">
      <dgm:prSet/>
      <dgm:spPr/>
      <dgm:t>
        <a:bodyPr/>
        <a:lstStyle/>
        <a:p>
          <a:endParaRPr lang="en-US"/>
        </a:p>
      </dgm:t>
    </dgm:pt>
    <dgm:pt modelId="{881DC415-CEAD-4BF5-9BB5-E38DA0EC00B5}" type="sibTrans" cxnId="{72A3D5B9-EF90-40A7-BCEE-26765F05D4BD}">
      <dgm:prSet/>
      <dgm:spPr/>
      <dgm:t>
        <a:bodyPr/>
        <a:lstStyle/>
        <a:p>
          <a:pPr>
            <a:lnSpc>
              <a:spcPct val="100000"/>
            </a:lnSpc>
            <a:defRPr b="1"/>
          </a:pPr>
          <a:endParaRPr lang="en-US"/>
        </a:p>
      </dgm:t>
    </dgm:pt>
    <dgm:pt modelId="{924EDA87-4AF9-4756-8C10-914DA3B184EB}">
      <dgm:prSet/>
      <dgm:spPr/>
      <dgm:t>
        <a:bodyPr/>
        <a:lstStyle/>
        <a:p>
          <a:pPr>
            <a:lnSpc>
              <a:spcPct val="100000"/>
            </a:lnSpc>
          </a:pPr>
          <a:r>
            <a:rPr lang="en-US"/>
            <a:t>Buddhism highlights the deep connection between all life forms and their environment, emphasizing mutual influence.</a:t>
          </a:r>
        </a:p>
      </dgm:t>
    </dgm:pt>
    <dgm:pt modelId="{220D28A0-7538-4BC3-B11D-0604A919D49A}" type="parTrans" cxnId="{8DC837F9-7C7E-4F9C-AABF-7F839DF36A69}">
      <dgm:prSet/>
      <dgm:spPr/>
      <dgm:t>
        <a:bodyPr/>
        <a:lstStyle/>
        <a:p>
          <a:endParaRPr lang="en-US"/>
        </a:p>
      </dgm:t>
    </dgm:pt>
    <dgm:pt modelId="{7CFDC610-73C4-4353-B981-981F93533338}" type="sibTrans" cxnId="{8DC837F9-7C7E-4F9C-AABF-7F839DF36A69}">
      <dgm:prSet/>
      <dgm:spPr/>
      <dgm:t>
        <a:bodyPr/>
        <a:lstStyle/>
        <a:p>
          <a:endParaRPr lang="en-US"/>
        </a:p>
      </dgm:t>
    </dgm:pt>
    <dgm:pt modelId="{5CACB70E-787A-41DB-B428-A44EC21DF9DE}">
      <dgm:prSet/>
      <dgm:spPr/>
      <dgm:t>
        <a:bodyPr/>
        <a:lstStyle/>
        <a:p>
          <a:pPr>
            <a:lnSpc>
              <a:spcPct val="100000"/>
            </a:lnSpc>
            <a:defRPr b="1"/>
          </a:pPr>
          <a:r>
            <a:rPr lang="en-US"/>
            <a:t>Inner Transformation</a:t>
          </a:r>
        </a:p>
      </dgm:t>
    </dgm:pt>
    <dgm:pt modelId="{9DA91B35-C908-4A86-B77D-CFE21D485F99}" type="parTrans" cxnId="{8311D964-89EB-4243-81DF-6AC0C2F0F24F}">
      <dgm:prSet/>
      <dgm:spPr/>
      <dgm:t>
        <a:bodyPr/>
        <a:lstStyle/>
        <a:p>
          <a:endParaRPr lang="en-US"/>
        </a:p>
      </dgm:t>
    </dgm:pt>
    <dgm:pt modelId="{C41CB84A-70F8-4E3D-8F42-D19953CD86A0}" type="sibTrans" cxnId="{8311D964-89EB-4243-81DF-6AC0C2F0F24F}">
      <dgm:prSet/>
      <dgm:spPr/>
      <dgm:t>
        <a:bodyPr/>
        <a:lstStyle/>
        <a:p>
          <a:pPr>
            <a:lnSpc>
              <a:spcPct val="100000"/>
            </a:lnSpc>
            <a:defRPr b="1"/>
          </a:pPr>
          <a:endParaRPr lang="en-US"/>
        </a:p>
      </dgm:t>
    </dgm:pt>
    <dgm:pt modelId="{694AD2DF-6AA2-4039-9E45-EBC412DA9C73}">
      <dgm:prSet/>
      <dgm:spPr/>
      <dgm:t>
        <a:bodyPr/>
        <a:lstStyle/>
        <a:p>
          <a:pPr>
            <a:lnSpc>
              <a:spcPct val="100000"/>
            </a:lnSpc>
          </a:pPr>
          <a:r>
            <a:rPr lang="en-US"/>
            <a:t>Inner transformation through practice empowers individuals to foster positive changes in their surroundings.</a:t>
          </a:r>
        </a:p>
      </dgm:t>
    </dgm:pt>
    <dgm:pt modelId="{53446140-E8A8-400C-B0A3-3A272C47F81F}" type="parTrans" cxnId="{2C5D782F-131D-4EB4-9D82-1AF24A5FC2CD}">
      <dgm:prSet/>
      <dgm:spPr/>
      <dgm:t>
        <a:bodyPr/>
        <a:lstStyle/>
        <a:p>
          <a:endParaRPr lang="en-US"/>
        </a:p>
      </dgm:t>
    </dgm:pt>
    <dgm:pt modelId="{116CB007-3DC5-41A1-ABCA-B5F5F2DB021A}" type="sibTrans" cxnId="{2C5D782F-131D-4EB4-9D82-1AF24A5FC2CD}">
      <dgm:prSet/>
      <dgm:spPr/>
      <dgm:t>
        <a:bodyPr/>
        <a:lstStyle/>
        <a:p>
          <a:endParaRPr lang="en-US"/>
        </a:p>
      </dgm:t>
    </dgm:pt>
    <dgm:pt modelId="{09963D20-9CA8-4C4F-A0C0-32B5A85A0D3E}">
      <dgm:prSet/>
      <dgm:spPr/>
      <dgm:t>
        <a:bodyPr/>
        <a:lstStyle/>
        <a:p>
          <a:pPr>
            <a:lnSpc>
              <a:spcPct val="100000"/>
            </a:lnSpc>
            <a:defRPr b="1"/>
          </a:pPr>
          <a:r>
            <a:rPr lang="en-US"/>
            <a:t>Global Harmony and Well-being</a:t>
          </a:r>
        </a:p>
      </dgm:t>
    </dgm:pt>
    <dgm:pt modelId="{88CC8524-BDE2-4C6D-AFA3-E2578F292584}" type="parTrans" cxnId="{4DA46612-4122-478F-99A8-FE8C6051C729}">
      <dgm:prSet/>
      <dgm:spPr/>
      <dgm:t>
        <a:bodyPr/>
        <a:lstStyle/>
        <a:p>
          <a:endParaRPr lang="en-US"/>
        </a:p>
      </dgm:t>
    </dgm:pt>
    <dgm:pt modelId="{0221BC83-18CB-48E3-A105-40CABE5C4F3A}" type="sibTrans" cxnId="{4DA46612-4122-478F-99A8-FE8C6051C729}">
      <dgm:prSet/>
      <dgm:spPr/>
      <dgm:t>
        <a:bodyPr/>
        <a:lstStyle/>
        <a:p>
          <a:endParaRPr lang="en-US"/>
        </a:p>
      </dgm:t>
    </dgm:pt>
    <dgm:pt modelId="{56D0E1B3-2FC6-4606-BD2E-C3454749F662}">
      <dgm:prSet/>
      <dgm:spPr/>
      <dgm:t>
        <a:bodyPr/>
        <a:lstStyle/>
        <a:p>
          <a:pPr>
            <a:lnSpc>
              <a:spcPct val="100000"/>
            </a:lnSpc>
          </a:pPr>
          <a:r>
            <a:rPr lang="en-US"/>
            <a:t>Positive individual actions contribute to broader global harmony and collective well-being.</a:t>
          </a:r>
        </a:p>
      </dgm:t>
    </dgm:pt>
    <dgm:pt modelId="{A28B7DEE-3281-466D-9A38-47E5B4605AE3}" type="parTrans" cxnId="{11D93AA5-80E7-4814-8323-761B5A8DDD28}">
      <dgm:prSet/>
      <dgm:spPr/>
      <dgm:t>
        <a:bodyPr/>
        <a:lstStyle/>
        <a:p>
          <a:endParaRPr lang="en-US"/>
        </a:p>
      </dgm:t>
    </dgm:pt>
    <dgm:pt modelId="{8559A833-FDCA-4AE4-A924-911194935460}" type="sibTrans" cxnId="{11D93AA5-80E7-4814-8323-761B5A8DDD28}">
      <dgm:prSet/>
      <dgm:spPr/>
      <dgm:t>
        <a:bodyPr/>
        <a:lstStyle/>
        <a:p>
          <a:endParaRPr lang="en-US"/>
        </a:p>
      </dgm:t>
    </dgm:pt>
    <dgm:pt modelId="{59C5F6C0-80A6-4CD1-9192-D153FC255D77}" type="pres">
      <dgm:prSet presAssocID="{1F8DD914-8EAD-48C8-81B7-2575DCBE93C2}" presName="Name0" presStyleCnt="0">
        <dgm:presLayoutVars>
          <dgm:dir/>
          <dgm:resizeHandles val="exact"/>
        </dgm:presLayoutVars>
      </dgm:prSet>
      <dgm:spPr/>
    </dgm:pt>
    <dgm:pt modelId="{BE60ABFD-E2C9-4C5F-8AE9-43F74D0B45F4}" type="pres">
      <dgm:prSet presAssocID="{CB7B572D-1DAB-4C74-A684-FB40A3EE92DA}" presName="compNode" presStyleCnt="0"/>
      <dgm:spPr/>
    </dgm:pt>
    <dgm:pt modelId="{CCF2E5E4-5613-46CE-97F3-38ADC06CEE2C}" type="pres">
      <dgm:prSet presAssocID="{CB7B572D-1DAB-4C74-A684-FB40A3EE92DA}" presName="pictRect" presStyleLbl="revTx" presStyleIdx="0" presStyleCnt="6">
        <dgm:presLayoutVars>
          <dgm:chMax val="0"/>
          <dgm:bulletEnabled/>
        </dgm:presLayoutVars>
      </dgm:prSet>
      <dgm:spPr/>
    </dgm:pt>
    <dgm:pt modelId="{9A8F67FA-D790-4F6C-ABB3-28A08FFC2CC8}" type="pres">
      <dgm:prSet presAssocID="{CB7B572D-1DAB-4C74-A684-FB40A3EE92DA}" presName="textRect" presStyleLbl="revTx" presStyleIdx="1" presStyleCnt="6">
        <dgm:presLayoutVars>
          <dgm:bulletEnabled/>
        </dgm:presLayoutVars>
      </dgm:prSet>
      <dgm:spPr/>
    </dgm:pt>
    <dgm:pt modelId="{348939EF-063B-4270-A8CF-AD3FBB973CF2}" type="pres">
      <dgm:prSet presAssocID="{881DC415-CEAD-4BF5-9BB5-E38DA0EC00B5}" presName="sibTrans" presStyleLbl="sibTrans2D1" presStyleIdx="0" presStyleCnt="0"/>
      <dgm:spPr/>
    </dgm:pt>
    <dgm:pt modelId="{E1B19F98-B4A3-450E-9131-42FE0D90DD85}" type="pres">
      <dgm:prSet presAssocID="{5CACB70E-787A-41DB-B428-A44EC21DF9DE}" presName="compNode" presStyleCnt="0"/>
      <dgm:spPr/>
    </dgm:pt>
    <dgm:pt modelId="{34B619B3-9C71-4C36-B83A-3B30E9F33047}" type="pres">
      <dgm:prSet presAssocID="{5CACB70E-787A-41DB-B428-A44EC21DF9DE}" presName="pictRect" presStyleLbl="revTx" presStyleIdx="2" presStyleCnt="6">
        <dgm:presLayoutVars>
          <dgm:chMax val="0"/>
          <dgm:bulletEnabled/>
        </dgm:presLayoutVars>
      </dgm:prSet>
      <dgm:spPr/>
    </dgm:pt>
    <dgm:pt modelId="{20882639-28F2-4AF3-90A1-8C886CA1996C}" type="pres">
      <dgm:prSet presAssocID="{5CACB70E-787A-41DB-B428-A44EC21DF9DE}" presName="textRect" presStyleLbl="revTx" presStyleIdx="3" presStyleCnt="6">
        <dgm:presLayoutVars>
          <dgm:bulletEnabled/>
        </dgm:presLayoutVars>
      </dgm:prSet>
      <dgm:spPr/>
    </dgm:pt>
    <dgm:pt modelId="{53C7BC48-F18B-4837-9E6B-0A0112093E4D}" type="pres">
      <dgm:prSet presAssocID="{C41CB84A-70F8-4E3D-8F42-D19953CD86A0}" presName="sibTrans" presStyleLbl="sibTrans2D1" presStyleIdx="0" presStyleCnt="0"/>
      <dgm:spPr/>
    </dgm:pt>
    <dgm:pt modelId="{3B4EE994-B6C0-4EE5-ACEA-1610438850AF}" type="pres">
      <dgm:prSet presAssocID="{09963D20-9CA8-4C4F-A0C0-32B5A85A0D3E}" presName="compNode" presStyleCnt="0"/>
      <dgm:spPr/>
    </dgm:pt>
    <dgm:pt modelId="{D04380D3-04A0-4071-A77B-6E2C27B9E486}" type="pres">
      <dgm:prSet presAssocID="{09963D20-9CA8-4C4F-A0C0-32B5A85A0D3E}" presName="pictRect" presStyleLbl="revTx" presStyleIdx="4" presStyleCnt="6">
        <dgm:presLayoutVars>
          <dgm:chMax val="0"/>
          <dgm:bulletEnabled/>
        </dgm:presLayoutVars>
      </dgm:prSet>
      <dgm:spPr/>
    </dgm:pt>
    <dgm:pt modelId="{A7524370-EA1E-4F73-8E06-DE390E700BC0}" type="pres">
      <dgm:prSet presAssocID="{09963D20-9CA8-4C4F-A0C0-32B5A85A0D3E}" presName="textRect" presStyleLbl="revTx" presStyleIdx="5" presStyleCnt="6">
        <dgm:presLayoutVars>
          <dgm:bulletEnabled/>
        </dgm:presLayoutVars>
      </dgm:prSet>
      <dgm:spPr/>
    </dgm:pt>
  </dgm:ptLst>
  <dgm:cxnLst>
    <dgm:cxn modelId="{7ECBB603-6A4F-4966-9DC9-00F8D2100954}" type="presOf" srcId="{881DC415-CEAD-4BF5-9BB5-E38DA0EC00B5}" destId="{348939EF-063B-4270-A8CF-AD3FBB973CF2}" srcOrd="0" destOrd="0" presId="urn:microsoft.com/office/officeart/2024/3/layout/hArchList1"/>
    <dgm:cxn modelId="{4DA46612-4122-478F-99A8-FE8C6051C729}" srcId="{1F8DD914-8EAD-48C8-81B7-2575DCBE93C2}" destId="{09963D20-9CA8-4C4F-A0C0-32B5A85A0D3E}" srcOrd="2" destOrd="0" parTransId="{88CC8524-BDE2-4C6D-AFA3-E2578F292584}" sibTransId="{0221BC83-18CB-48E3-A105-40CABE5C4F3A}"/>
    <dgm:cxn modelId="{2C5D782F-131D-4EB4-9D82-1AF24A5FC2CD}" srcId="{5CACB70E-787A-41DB-B428-A44EC21DF9DE}" destId="{694AD2DF-6AA2-4039-9E45-EBC412DA9C73}" srcOrd="0" destOrd="0" parTransId="{53446140-E8A8-400C-B0A3-3A272C47F81F}" sibTransId="{116CB007-3DC5-41A1-ABCA-B5F5F2DB021A}"/>
    <dgm:cxn modelId="{E0D8223F-98A3-44B4-9288-6C54DDE6750A}" type="presOf" srcId="{CB7B572D-1DAB-4C74-A684-FB40A3EE92DA}" destId="{CCF2E5E4-5613-46CE-97F3-38ADC06CEE2C}" srcOrd="0" destOrd="0" presId="urn:microsoft.com/office/officeart/2024/3/layout/hArchList1"/>
    <dgm:cxn modelId="{13C5C93F-C97C-4E36-B46E-49C7206541FA}" type="presOf" srcId="{C41CB84A-70F8-4E3D-8F42-D19953CD86A0}" destId="{53C7BC48-F18B-4837-9E6B-0A0112093E4D}" srcOrd="0" destOrd="0" presId="urn:microsoft.com/office/officeart/2024/3/layout/hArchList1"/>
    <dgm:cxn modelId="{8311D964-89EB-4243-81DF-6AC0C2F0F24F}" srcId="{1F8DD914-8EAD-48C8-81B7-2575DCBE93C2}" destId="{5CACB70E-787A-41DB-B428-A44EC21DF9DE}" srcOrd="1" destOrd="0" parTransId="{9DA91B35-C908-4A86-B77D-CFE21D485F99}" sibTransId="{C41CB84A-70F8-4E3D-8F42-D19953CD86A0}"/>
    <dgm:cxn modelId="{1A5B0971-E88D-4C31-A756-417118AA4F47}" type="presOf" srcId="{1F8DD914-8EAD-48C8-81B7-2575DCBE93C2}" destId="{59C5F6C0-80A6-4CD1-9192-D153FC255D77}" srcOrd="0" destOrd="0" presId="urn:microsoft.com/office/officeart/2024/3/layout/hArchList1"/>
    <dgm:cxn modelId="{1692A489-BB57-4C9D-9C04-429054DF067E}" type="presOf" srcId="{09963D20-9CA8-4C4F-A0C0-32B5A85A0D3E}" destId="{D04380D3-04A0-4071-A77B-6E2C27B9E486}" srcOrd="0" destOrd="0" presId="urn:microsoft.com/office/officeart/2024/3/layout/hArchList1"/>
    <dgm:cxn modelId="{1569AF97-8AE1-48D4-BABA-EAA26749E949}" type="presOf" srcId="{56D0E1B3-2FC6-4606-BD2E-C3454749F662}" destId="{A7524370-EA1E-4F73-8E06-DE390E700BC0}" srcOrd="0" destOrd="0" presId="urn:microsoft.com/office/officeart/2024/3/layout/hArchList1"/>
    <dgm:cxn modelId="{83571B9C-DD53-46D2-A023-994B117C77CA}" type="presOf" srcId="{694AD2DF-6AA2-4039-9E45-EBC412DA9C73}" destId="{20882639-28F2-4AF3-90A1-8C886CA1996C}" srcOrd="0" destOrd="0" presId="urn:microsoft.com/office/officeart/2024/3/layout/hArchList1"/>
    <dgm:cxn modelId="{5A85D39E-C320-42D8-B141-04E13B1AA49A}" type="presOf" srcId="{5CACB70E-787A-41DB-B428-A44EC21DF9DE}" destId="{34B619B3-9C71-4C36-B83A-3B30E9F33047}" srcOrd="0" destOrd="0" presId="urn:microsoft.com/office/officeart/2024/3/layout/hArchList1"/>
    <dgm:cxn modelId="{11D93AA5-80E7-4814-8323-761B5A8DDD28}" srcId="{09963D20-9CA8-4C4F-A0C0-32B5A85A0D3E}" destId="{56D0E1B3-2FC6-4606-BD2E-C3454749F662}" srcOrd="0" destOrd="0" parTransId="{A28B7DEE-3281-466D-9A38-47E5B4605AE3}" sibTransId="{8559A833-FDCA-4AE4-A924-911194935460}"/>
    <dgm:cxn modelId="{72A3D5B9-EF90-40A7-BCEE-26765F05D4BD}" srcId="{1F8DD914-8EAD-48C8-81B7-2575DCBE93C2}" destId="{CB7B572D-1DAB-4C74-A684-FB40A3EE92DA}" srcOrd="0" destOrd="0" parTransId="{59B7C52C-7C69-48F7-99B0-3049F4ED6CFD}" sibTransId="{881DC415-CEAD-4BF5-9BB5-E38DA0EC00B5}"/>
    <dgm:cxn modelId="{1CD80AE5-CF29-4463-9F47-1AF4C0DCCCAA}" type="presOf" srcId="{924EDA87-4AF9-4756-8C10-914DA3B184EB}" destId="{9A8F67FA-D790-4F6C-ABB3-28A08FFC2CC8}" srcOrd="0" destOrd="0" presId="urn:microsoft.com/office/officeart/2024/3/layout/hArchList1"/>
    <dgm:cxn modelId="{8DC837F9-7C7E-4F9C-AABF-7F839DF36A69}" srcId="{CB7B572D-1DAB-4C74-A684-FB40A3EE92DA}" destId="{924EDA87-4AF9-4756-8C10-914DA3B184EB}" srcOrd="0" destOrd="0" parTransId="{220D28A0-7538-4BC3-B11D-0604A919D49A}" sibTransId="{7CFDC610-73C4-4353-B981-981F93533338}"/>
    <dgm:cxn modelId="{577872DE-DCE7-4BAF-A737-B208B8804025}" type="presParOf" srcId="{59C5F6C0-80A6-4CD1-9192-D153FC255D77}" destId="{BE60ABFD-E2C9-4C5F-8AE9-43F74D0B45F4}" srcOrd="0" destOrd="0" presId="urn:microsoft.com/office/officeart/2024/3/layout/hArchList1"/>
    <dgm:cxn modelId="{6090FECC-1481-43FC-BB78-0DD8ED367813}" type="presParOf" srcId="{BE60ABFD-E2C9-4C5F-8AE9-43F74D0B45F4}" destId="{CCF2E5E4-5613-46CE-97F3-38ADC06CEE2C}" srcOrd="0" destOrd="0" presId="urn:microsoft.com/office/officeart/2024/3/layout/hArchList1"/>
    <dgm:cxn modelId="{83BFB196-348A-4A5A-A6F3-32FDED6336D3}" type="presParOf" srcId="{BE60ABFD-E2C9-4C5F-8AE9-43F74D0B45F4}" destId="{9A8F67FA-D790-4F6C-ABB3-28A08FFC2CC8}" srcOrd="1" destOrd="0" presId="urn:microsoft.com/office/officeart/2024/3/layout/hArchList1"/>
    <dgm:cxn modelId="{D0AE2240-BFCF-47E6-9634-00F3E77DF384}" type="presParOf" srcId="{59C5F6C0-80A6-4CD1-9192-D153FC255D77}" destId="{348939EF-063B-4270-A8CF-AD3FBB973CF2}" srcOrd="1" destOrd="0" presId="urn:microsoft.com/office/officeart/2024/3/layout/hArchList1"/>
    <dgm:cxn modelId="{3D38E3D1-8345-4409-A1C7-2BF8FCA9E924}" type="presParOf" srcId="{59C5F6C0-80A6-4CD1-9192-D153FC255D77}" destId="{E1B19F98-B4A3-450E-9131-42FE0D90DD85}" srcOrd="2" destOrd="0" presId="urn:microsoft.com/office/officeart/2024/3/layout/hArchList1"/>
    <dgm:cxn modelId="{A72C3A70-96E8-4256-B709-84B3BF7509FB}" type="presParOf" srcId="{E1B19F98-B4A3-450E-9131-42FE0D90DD85}" destId="{34B619B3-9C71-4C36-B83A-3B30E9F33047}" srcOrd="0" destOrd="0" presId="urn:microsoft.com/office/officeart/2024/3/layout/hArchList1"/>
    <dgm:cxn modelId="{B73D0216-3A62-4AA9-BDDD-6EBA26B664C5}" type="presParOf" srcId="{E1B19F98-B4A3-450E-9131-42FE0D90DD85}" destId="{20882639-28F2-4AF3-90A1-8C886CA1996C}" srcOrd="1" destOrd="0" presId="urn:microsoft.com/office/officeart/2024/3/layout/hArchList1"/>
    <dgm:cxn modelId="{BFD3DACA-DA7B-47FA-BCE6-37FE3AD921B6}" type="presParOf" srcId="{59C5F6C0-80A6-4CD1-9192-D153FC255D77}" destId="{53C7BC48-F18B-4837-9E6B-0A0112093E4D}" srcOrd="3" destOrd="0" presId="urn:microsoft.com/office/officeart/2024/3/layout/hArchList1"/>
    <dgm:cxn modelId="{0BC6F563-6280-4C43-8CA7-2C0E4A898D1B}" type="presParOf" srcId="{59C5F6C0-80A6-4CD1-9192-D153FC255D77}" destId="{3B4EE994-B6C0-4EE5-ACEA-1610438850AF}" srcOrd="4" destOrd="0" presId="urn:microsoft.com/office/officeart/2024/3/layout/hArchList1"/>
    <dgm:cxn modelId="{E2B65738-F5CA-40F1-A883-2114A137B2C9}" type="presParOf" srcId="{3B4EE994-B6C0-4EE5-ACEA-1610438850AF}" destId="{D04380D3-04A0-4071-A77B-6E2C27B9E486}" srcOrd="0" destOrd="0" presId="urn:microsoft.com/office/officeart/2024/3/layout/hArchList1"/>
    <dgm:cxn modelId="{6506BA3D-F2D0-40E7-9E36-5321A181BCF4}" type="presParOf" srcId="{3B4EE994-B6C0-4EE5-ACEA-1610438850AF}" destId="{A7524370-EA1E-4F73-8E06-DE390E700BC0}"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F5CAB9-1C1B-42A9-9EFE-75021ABCE8F7}">
      <dsp:nvSpPr>
        <dsp:cNvPr id="0" name=""/>
        <dsp:cNvSpPr/>
      </dsp:nvSpPr>
      <dsp:spPr>
        <a:xfrm>
          <a:off x="0" y="0"/>
          <a:ext cx="1961433" cy="196143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4447" r="23055" b="3"/>
          <a:stretch/>
        </a:blipFill>
        <a:ln>
          <a:noFill/>
        </a:ln>
        <a:effectLst/>
      </dsp:spPr>
      <dsp:style>
        <a:lnRef idx="0">
          <a:scrgbClr r="0" g="0" b="0"/>
        </a:lnRef>
        <a:fillRef idx="3">
          <a:scrgbClr r="0" g="0" b="0"/>
        </a:fillRef>
        <a:effectRef idx="2">
          <a:scrgbClr r="0" g="0" b="0"/>
        </a:effectRef>
        <a:fontRef idx="minor">
          <a:schemeClr val="lt1"/>
        </a:fontRef>
      </dsp:style>
    </dsp:sp>
    <dsp:sp modelId="{55EEDD17-ED62-42F7-9F4C-4DB2BE9C3D22}">
      <dsp:nvSpPr>
        <dsp:cNvPr id="0" name=""/>
        <dsp:cNvSpPr/>
      </dsp:nvSpPr>
      <dsp:spPr>
        <a:xfrm>
          <a:off x="2141433" y="0"/>
          <a:ext cx="3817407" cy="362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Concept of Oneness</a:t>
          </a:r>
        </a:p>
      </dsp:txBody>
      <dsp:txXfrm>
        <a:off x="2141433" y="0"/>
        <a:ext cx="3817407" cy="362495"/>
      </dsp:txXfrm>
    </dsp:sp>
    <dsp:sp modelId="{3CEFB6F3-7E82-4F48-935A-52AE18918C92}">
      <dsp:nvSpPr>
        <dsp:cNvPr id="0" name=""/>
        <dsp:cNvSpPr/>
      </dsp:nvSpPr>
      <dsp:spPr>
        <a:xfrm>
          <a:off x="2141433" y="362495"/>
          <a:ext cx="3817407" cy="1598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Oneness represents an inseparable unity between two distinct yet connected entities.</a:t>
          </a:r>
        </a:p>
      </dsp:txBody>
      <dsp:txXfrm>
        <a:off x="2141433" y="362495"/>
        <a:ext cx="3817407" cy="1598938"/>
      </dsp:txXfrm>
    </dsp:sp>
    <dsp:sp modelId="{6AF77F2A-3C43-40BE-8F80-E0521F0ABB43}">
      <dsp:nvSpPr>
        <dsp:cNvPr id="0" name=""/>
        <dsp:cNvSpPr/>
      </dsp:nvSpPr>
      <dsp:spPr>
        <a:xfrm>
          <a:off x="0" y="2118348"/>
          <a:ext cx="1961433" cy="196143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r="7" b="1257"/>
          <a:stretch/>
        </a:blipFill>
        <a:ln>
          <a:noFill/>
        </a:ln>
        <a:effectLst/>
      </dsp:spPr>
      <dsp:style>
        <a:lnRef idx="0">
          <a:scrgbClr r="0" g="0" b="0"/>
        </a:lnRef>
        <a:fillRef idx="3">
          <a:scrgbClr r="0" g="0" b="0"/>
        </a:fillRef>
        <a:effectRef idx="2">
          <a:scrgbClr r="0" g="0" b="0"/>
        </a:effectRef>
        <a:fontRef idx="minor">
          <a:schemeClr val="lt1"/>
        </a:fontRef>
      </dsp:style>
    </dsp:sp>
    <dsp:sp modelId="{66D6C009-6458-4752-AE6B-21CE54BF33D3}">
      <dsp:nvSpPr>
        <dsp:cNvPr id="0" name=""/>
        <dsp:cNvSpPr/>
      </dsp:nvSpPr>
      <dsp:spPr>
        <a:xfrm>
          <a:off x="2141433" y="2118348"/>
          <a:ext cx="3817407" cy="362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Meaning of Funi</a:t>
          </a:r>
        </a:p>
      </dsp:txBody>
      <dsp:txXfrm>
        <a:off x="2141433" y="2118348"/>
        <a:ext cx="3817407" cy="362495"/>
      </dsp:txXfrm>
    </dsp:sp>
    <dsp:sp modelId="{E629773A-8E8D-4217-9542-FA388263BABA}">
      <dsp:nvSpPr>
        <dsp:cNvPr id="0" name=""/>
        <dsp:cNvSpPr/>
      </dsp:nvSpPr>
      <dsp:spPr>
        <a:xfrm>
          <a:off x="2141433" y="2480844"/>
          <a:ext cx="3817407" cy="1598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Funi means 'Two but not two,' expressing deep connection despite distinction.</a:t>
          </a:r>
        </a:p>
      </dsp:txBody>
      <dsp:txXfrm>
        <a:off x="2141433" y="2480844"/>
        <a:ext cx="3817407" cy="1598938"/>
      </dsp:txXfrm>
    </dsp:sp>
    <dsp:sp modelId="{6125C37F-A115-4E3B-9E81-CBBF2DCBFBE1}">
      <dsp:nvSpPr>
        <dsp:cNvPr id="0" name=""/>
        <dsp:cNvSpPr/>
      </dsp:nvSpPr>
      <dsp:spPr>
        <a:xfrm>
          <a:off x="0" y="4236697"/>
          <a:ext cx="1961433" cy="196143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r="-3" b="33248"/>
          <a:stretch/>
        </a:blipFill>
        <a:ln>
          <a:noFill/>
        </a:ln>
        <a:effectLst/>
      </dsp:spPr>
      <dsp:style>
        <a:lnRef idx="0">
          <a:scrgbClr r="0" g="0" b="0"/>
        </a:lnRef>
        <a:fillRef idx="3">
          <a:scrgbClr r="0" g="0" b="0"/>
        </a:fillRef>
        <a:effectRef idx="2">
          <a:scrgbClr r="0" g="0" b="0"/>
        </a:effectRef>
        <a:fontRef idx="minor">
          <a:schemeClr val="lt1"/>
        </a:fontRef>
      </dsp:style>
    </dsp:sp>
    <dsp:sp modelId="{A9FEE4FB-1943-4C27-A608-86F73E32A1E6}">
      <dsp:nvSpPr>
        <dsp:cNvPr id="0" name=""/>
        <dsp:cNvSpPr/>
      </dsp:nvSpPr>
      <dsp:spPr>
        <a:xfrm>
          <a:off x="2141433" y="4236697"/>
          <a:ext cx="3817407" cy="362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Body-Shadow Analogy</a:t>
          </a:r>
        </a:p>
      </dsp:txBody>
      <dsp:txXfrm>
        <a:off x="2141433" y="4236697"/>
        <a:ext cx="3817407" cy="362495"/>
      </dsp:txXfrm>
    </dsp:sp>
    <dsp:sp modelId="{7FF861C4-0186-464D-BA80-CD51E08230F4}">
      <dsp:nvSpPr>
        <dsp:cNvPr id="0" name=""/>
        <dsp:cNvSpPr/>
      </dsp:nvSpPr>
      <dsp:spPr>
        <a:xfrm>
          <a:off x="2141433" y="4599193"/>
          <a:ext cx="3817407" cy="1598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Life and environment are like body and shadow, inseparable and moving together as one system.</a:t>
          </a:r>
        </a:p>
      </dsp:txBody>
      <dsp:txXfrm>
        <a:off x="2141433" y="4599193"/>
        <a:ext cx="3817407" cy="15989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7F8ED-1407-4BAC-BFF3-2533E33CA473}">
      <dsp:nvSpPr>
        <dsp:cNvPr id="0" name=""/>
        <dsp:cNvSpPr/>
      </dsp:nvSpPr>
      <dsp:spPr>
        <a:xfrm>
          <a:off x="0" y="0"/>
          <a:ext cx="1961433" cy="196143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r="27247" b="-5"/>
          <a:stretch/>
        </a:blipFill>
        <a:ln>
          <a:noFill/>
        </a:ln>
        <a:effectLst/>
      </dsp:spPr>
      <dsp:style>
        <a:lnRef idx="0">
          <a:scrgbClr r="0" g="0" b="0"/>
        </a:lnRef>
        <a:fillRef idx="3">
          <a:scrgbClr r="0" g="0" b="0"/>
        </a:fillRef>
        <a:effectRef idx="2">
          <a:scrgbClr r="0" g="0" b="0"/>
        </a:effectRef>
        <a:fontRef idx="minor">
          <a:schemeClr val="lt1"/>
        </a:fontRef>
      </dsp:style>
    </dsp:sp>
    <dsp:sp modelId="{6AF7BC25-4C4D-406C-89F1-193418F94454}">
      <dsp:nvSpPr>
        <dsp:cNvPr id="0" name=""/>
        <dsp:cNvSpPr/>
      </dsp:nvSpPr>
      <dsp:spPr>
        <a:xfrm>
          <a:off x="2141433" y="0"/>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Negative Environmental Effects</a:t>
          </a:r>
        </a:p>
      </dsp:txBody>
      <dsp:txXfrm>
        <a:off x="2141433" y="0"/>
        <a:ext cx="9782775" cy="428453"/>
      </dsp:txXfrm>
    </dsp:sp>
    <dsp:sp modelId="{1B5E8DB5-BF88-4B72-A356-E8A4B38D0B38}">
      <dsp:nvSpPr>
        <dsp:cNvPr id="0" name=""/>
        <dsp:cNvSpPr/>
      </dsp:nvSpPr>
      <dsp:spPr>
        <a:xfrm>
          <a:off x="2141433" y="428453"/>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Negative experiences like accidents or hurtful behavior cause stress and trigger avoidance or withdrawal reactions.</a:t>
          </a:r>
        </a:p>
      </dsp:txBody>
      <dsp:txXfrm>
        <a:off x="2141433" y="428453"/>
        <a:ext cx="9782775" cy="1532980"/>
      </dsp:txXfrm>
    </dsp:sp>
    <dsp:sp modelId="{E0037FDB-4326-490A-A0FF-1F69C6C87CAC}">
      <dsp:nvSpPr>
        <dsp:cNvPr id="0" name=""/>
        <dsp:cNvSpPr/>
      </dsp:nvSpPr>
      <dsp:spPr>
        <a:xfrm>
          <a:off x="0" y="2118348"/>
          <a:ext cx="1961433" cy="196143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7741" r="31259"/>
          <a:stretch/>
        </a:blipFill>
        <a:ln>
          <a:noFill/>
        </a:ln>
        <a:effectLst/>
      </dsp:spPr>
      <dsp:style>
        <a:lnRef idx="0">
          <a:scrgbClr r="0" g="0" b="0"/>
        </a:lnRef>
        <a:fillRef idx="3">
          <a:scrgbClr r="0" g="0" b="0"/>
        </a:fillRef>
        <a:effectRef idx="2">
          <a:scrgbClr r="0" g="0" b="0"/>
        </a:effectRef>
        <a:fontRef idx="minor">
          <a:schemeClr val="lt1"/>
        </a:fontRef>
      </dsp:style>
    </dsp:sp>
    <dsp:sp modelId="{14CCA475-C938-4F7D-BD9B-4C2A0944CB7D}">
      <dsp:nvSpPr>
        <dsp:cNvPr id="0" name=""/>
        <dsp:cNvSpPr/>
      </dsp:nvSpPr>
      <dsp:spPr>
        <a:xfrm>
          <a:off x="2141433" y="2118348"/>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Positive Environmental Effects</a:t>
          </a:r>
        </a:p>
      </dsp:txBody>
      <dsp:txXfrm>
        <a:off x="2141433" y="2118348"/>
        <a:ext cx="9782775" cy="428453"/>
      </dsp:txXfrm>
    </dsp:sp>
    <dsp:sp modelId="{761774DE-7401-4556-AEF5-27BA45B27734}">
      <dsp:nvSpPr>
        <dsp:cNvPr id="0" name=""/>
        <dsp:cNvSpPr/>
      </dsp:nvSpPr>
      <dsp:spPr>
        <a:xfrm>
          <a:off x="2141433" y="2546802"/>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Positive moments such as beautiful sunsets or acts of kindness uplift mood and inspire calm and happiness.</a:t>
          </a:r>
        </a:p>
      </dsp:txBody>
      <dsp:txXfrm>
        <a:off x="2141433" y="2546802"/>
        <a:ext cx="9782775" cy="1532980"/>
      </dsp:txXfrm>
    </dsp:sp>
    <dsp:sp modelId="{8B248846-6256-4877-B84F-EF9C09147DDB}">
      <dsp:nvSpPr>
        <dsp:cNvPr id="0" name=""/>
        <dsp:cNvSpPr/>
      </dsp:nvSpPr>
      <dsp:spPr>
        <a:xfrm>
          <a:off x="0" y="4236697"/>
          <a:ext cx="1961433" cy="196143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t="18458" r="-3" b="14791"/>
          <a:stretch/>
        </a:blipFill>
        <a:ln>
          <a:noFill/>
        </a:ln>
        <a:effectLst/>
      </dsp:spPr>
      <dsp:style>
        <a:lnRef idx="0">
          <a:scrgbClr r="0" g="0" b="0"/>
        </a:lnRef>
        <a:fillRef idx="3">
          <a:scrgbClr r="0" g="0" b="0"/>
        </a:fillRef>
        <a:effectRef idx="2">
          <a:scrgbClr r="0" g="0" b="0"/>
        </a:effectRef>
        <a:fontRef idx="minor">
          <a:schemeClr val="lt1"/>
        </a:fontRef>
      </dsp:style>
    </dsp:sp>
    <dsp:sp modelId="{24FC6AE9-E99C-40EB-8A27-8ABE6B75CB48}">
      <dsp:nvSpPr>
        <dsp:cNvPr id="0" name=""/>
        <dsp:cNvSpPr/>
      </dsp:nvSpPr>
      <dsp:spPr>
        <a:xfrm>
          <a:off x="2141433" y="4236697"/>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Environment Influences Mind</a:t>
          </a:r>
        </a:p>
      </dsp:txBody>
      <dsp:txXfrm>
        <a:off x="2141433" y="4236697"/>
        <a:ext cx="9782775" cy="428453"/>
      </dsp:txXfrm>
    </dsp:sp>
    <dsp:sp modelId="{439C48D2-ECBB-4C6B-BA49-01A42E2EC513}">
      <dsp:nvSpPr>
        <dsp:cNvPr id="0" name=""/>
        <dsp:cNvSpPr/>
      </dsp:nvSpPr>
      <dsp:spPr>
        <a:xfrm>
          <a:off x="2141433" y="4665151"/>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environment continuously shapes our mental state by affecting emotions through external experiences.</a:t>
          </a:r>
        </a:p>
      </dsp:txBody>
      <dsp:txXfrm>
        <a:off x="2141433" y="4665151"/>
        <a:ext cx="9782775" cy="15329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7F60B9-4451-4089-BB3A-E86964C54D60}">
      <dsp:nvSpPr>
        <dsp:cNvPr id="0" name=""/>
        <dsp:cNvSpPr/>
      </dsp:nvSpPr>
      <dsp:spPr>
        <a:xfrm>
          <a:off x="0" y="0"/>
          <a:ext cx="1961433" cy="196143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2845" r="22906" b="2"/>
          <a:stretch/>
        </a:blipFill>
        <a:ln>
          <a:noFill/>
        </a:ln>
        <a:effectLst/>
      </dsp:spPr>
      <dsp:style>
        <a:lnRef idx="0">
          <a:scrgbClr r="0" g="0" b="0"/>
        </a:lnRef>
        <a:fillRef idx="3">
          <a:scrgbClr r="0" g="0" b="0"/>
        </a:fillRef>
        <a:effectRef idx="2">
          <a:scrgbClr r="0" g="0" b="0"/>
        </a:effectRef>
        <a:fontRef idx="minor">
          <a:schemeClr val="lt1"/>
        </a:fontRef>
      </dsp:style>
    </dsp:sp>
    <dsp:sp modelId="{E79D87A0-8B80-4268-8D20-D34B3D737BF4}">
      <dsp:nvSpPr>
        <dsp:cNvPr id="0" name=""/>
        <dsp:cNvSpPr/>
      </dsp:nvSpPr>
      <dsp:spPr>
        <a:xfrm>
          <a:off x="2141433" y="0"/>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Core Principle</a:t>
          </a:r>
        </a:p>
      </dsp:txBody>
      <dsp:txXfrm>
        <a:off x="2141433" y="0"/>
        <a:ext cx="9782775" cy="428453"/>
      </dsp:txXfrm>
    </dsp:sp>
    <dsp:sp modelId="{1B5989DE-CDF9-41EA-881B-2DF9EF77C020}">
      <dsp:nvSpPr>
        <dsp:cNvPr id="0" name=""/>
        <dsp:cNvSpPr/>
      </dsp:nvSpPr>
      <dsp:spPr>
        <a:xfrm>
          <a:off x="2141433" y="428453"/>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Inner personal change leads directly to transformation in the outer world and environment.</a:t>
          </a:r>
        </a:p>
      </dsp:txBody>
      <dsp:txXfrm>
        <a:off x="2141433" y="428453"/>
        <a:ext cx="9782775" cy="1532980"/>
      </dsp:txXfrm>
    </dsp:sp>
    <dsp:sp modelId="{1A553E9B-ACC9-4074-A9B0-DA18572600A4}">
      <dsp:nvSpPr>
        <dsp:cNvPr id="0" name=""/>
        <dsp:cNvSpPr/>
      </dsp:nvSpPr>
      <dsp:spPr>
        <a:xfrm>
          <a:off x="0" y="2118348"/>
          <a:ext cx="1961433" cy="196143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37752" r="-4" b="-3"/>
          <a:stretch/>
        </a:blipFill>
        <a:ln>
          <a:noFill/>
        </a:ln>
        <a:effectLst/>
      </dsp:spPr>
      <dsp:style>
        <a:lnRef idx="0">
          <a:scrgbClr r="0" g="0" b="0"/>
        </a:lnRef>
        <a:fillRef idx="3">
          <a:scrgbClr r="0" g="0" b="0"/>
        </a:fillRef>
        <a:effectRef idx="2">
          <a:scrgbClr r="0" g="0" b="0"/>
        </a:effectRef>
        <a:fontRef idx="minor">
          <a:schemeClr val="lt1"/>
        </a:fontRef>
      </dsp:style>
    </dsp:sp>
    <dsp:sp modelId="{707AAD9A-6234-4E99-BCD4-BB542DF20D53}">
      <dsp:nvSpPr>
        <dsp:cNvPr id="0" name=""/>
        <dsp:cNvSpPr/>
      </dsp:nvSpPr>
      <dsp:spPr>
        <a:xfrm>
          <a:off x="2141433" y="2118348"/>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Interconnection Awareness</a:t>
          </a:r>
        </a:p>
      </dsp:txBody>
      <dsp:txXfrm>
        <a:off x="2141433" y="2118348"/>
        <a:ext cx="9782775" cy="428453"/>
      </dsp:txXfrm>
    </dsp:sp>
    <dsp:sp modelId="{CF18C1E0-221B-4AF8-99A4-97A0001531E7}">
      <dsp:nvSpPr>
        <dsp:cNvPr id="0" name=""/>
        <dsp:cNvSpPr/>
      </dsp:nvSpPr>
      <dsp:spPr>
        <a:xfrm>
          <a:off x="2141433" y="2546802"/>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Recognize the deep connection between all life forms and the shared impact of our actions.</a:t>
          </a:r>
        </a:p>
      </dsp:txBody>
      <dsp:txXfrm>
        <a:off x="2141433" y="2546802"/>
        <a:ext cx="9782775" cy="1532980"/>
      </dsp:txXfrm>
    </dsp:sp>
    <dsp:sp modelId="{9D21D776-69F6-4364-83CE-C491D7902297}">
      <dsp:nvSpPr>
        <dsp:cNvPr id="0" name=""/>
        <dsp:cNvSpPr/>
      </dsp:nvSpPr>
      <dsp:spPr>
        <a:xfrm>
          <a:off x="0" y="4236697"/>
          <a:ext cx="1961433" cy="196143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8735" r="14513" b="-3"/>
          <a:stretch/>
        </a:blipFill>
        <a:ln>
          <a:noFill/>
        </a:ln>
        <a:effectLst/>
      </dsp:spPr>
      <dsp:style>
        <a:lnRef idx="0">
          <a:scrgbClr r="0" g="0" b="0"/>
        </a:lnRef>
        <a:fillRef idx="3">
          <a:scrgbClr r="0" g="0" b="0"/>
        </a:fillRef>
        <a:effectRef idx="2">
          <a:scrgbClr r="0" g="0" b="0"/>
        </a:effectRef>
        <a:fontRef idx="minor">
          <a:schemeClr val="lt1"/>
        </a:fontRef>
      </dsp:style>
    </dsp:sp>
    <dsp:sp modelId="{1AC3D11E-72F4-4F40-A989-82F9E9633315}">
      <dsp:nvSpPr>
        <dsp:cNvPr id="0" name=""/>
        <dsp:cNvSpPr/>
      </dsp:nvSpPr>
      <dsp:spPr>
        <a:xfrm>
          <a:off x="2141433" y="4236697"/>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Conscious Living</a:t>
          </a:r>
        </a:p>
      </dsp:txBody>
      <dsp:txXfrm>
        <a:off x="2141433" y="4236697"/>
        <a:ext cx="9782775" cy="428453"/>
      </dsp:txXfrm>
    </dsp:sp>
    <dsp:sp modelId="{2DD878F6-1A0F-4CB6-B5FE-8ACF7269434C}">
      <dsp:nvSpPr>
        <dsp:cNvPr id="0" name=""/>
        <dsp:cNvSpPr/>
      </dsp:nvSpPr>
      <dsp:spPr>
        <a:xfrm>
          <a:off x="2141433" y="4665151"/>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Live mindfully, support others, and create joy to enrich collective human experience.</a:t>
          </a:r>
        </a:p>
      </dsp:txBody>
      <dsp:txXfrm>
        <a:off x="2141433" y="4665151"/>
        <a:ext cx="9782775" cy="15329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F2E5E4-5613-46CE-97F3-38ADC06CEE2C}">
      <dsp:nvSpPr>
        <dsp:cNvPr id="0" name=""/>
        <dsp:cNvSpPr/>
      </dsp:nvSpPr>
      <dsp:spPr>
        <a:xfrm>
          <a:off x="0" y="0"/>
          <a:ext cx="2303145" cy="921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Interconnection of Life and Environment</a:t>
          </a:r>
        </a:p>
      </dsp:txBody>
      <dsp:txXfrm>
        <a:off x="0" y="0"/>
        <a:ext cx="2303145" cy="921258"/>
      </dsp:txXfrm>
    </dsp:sp>
    <dsp:sp modelId="{9A8F67FA-D790-4F6C-ABB3-28A08FFC2CC8}">
      <dsp:nvSpPr>
        <dsp:cNvPr id="0" name=""/>
        <dsp:cNvSpPr/>
      </dsp:nvSpPr>
      <dsp:spPr>
        <a:xfrm>
          <a:off x="0" y="921258"/>
          <a:ext cx="2303145" cy="130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Buddhism highlights the deep connection between all life forms and their environment, emphasizing mutual influence.</a:t>
          </a:r>
        </a:p>
      </dsp:txBody>
      <dsp:txXfrm>
        <a:off x="0" y="921258"/>
        <a:ext cx="2303145" cy="1309877"/>
      </dsp:txXfrm>
    </dsp:sp>
    <dsp:sp modelId="{34B619B3-9C71-4C36-B83A-3B30E9F33047}">
      <dsp:nvSpPr>
        <dsp:cNvPr id="0" name=""/>
        <dsp:cNvSpPr/>
      </dsp:nvSpPr>
      <dsp:spPr>
        <a:xfrm>
          <a:off x="2533459" y="0"/>
          <a:ext cx="2303145" cy="921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Inner Transformation</a:t>
          </a:r>
        </a:p>
      </dsp:txBody>
      <dsp:txXfrm>
        <a:off x="2533459" y="0"/>
        <a:ext cx="2303145" cy="921258"/>
      </dsp:txXfrm>
    </dsp:sp>
    <dsp:sp modelId="{20882639-28F2-4AF3-90A1-8C886CA1996C}">
      <dsp:nvSpPr>
        <dsp:cNvPr id="0" name=""/>
        <dsp:cNvSpPr/>
      </dsp:nvSpPr>
      <dsp:spPr>
        <a:xfrm>
          <a:off x="2533459" y="921258"/>
          <a:ext cx="2303145" cy="130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Inner transformation through practice empowers individuals to foster positive changes in their surroundings.</a:t>
          </a:r>
        </a:p>
      </dsp:txBody>
      <dsp:txXfrm>
        <a:off x="2533459" y="921258"/>
        <a:ext cx="2303145" cy="1309877"/>
      </dsp:txXfrm>
    </dsp:sp>
    <dsp:sp modelId="{D04380D3-04A0-4071-A77B-6E2C27B9E486}">
      <dsp:nvSpPr>
        <dsp:cNvPr id="0" name=""/>
        <dsp:cNvSpPr/>
      </dsp:nvSpPr>
      <dsp:spPr>
        <a:xfrm>
          <a:off x="5066919" y="0"/>
          <a:ext cx="2303145" cy="921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Global Harmony and Well-being</a:t>
          </a:r>
        </a:p>
      </dsp:txBody>
      <dsp:txXfrm>
        <a:off x="5066919" y="0"/>
        <a:ext cx="2303145" cy="921258"/>
      </dsp:txXfrm>
    </dsp:sp>
    <dsp:sp modelId="{A7524370-EA1E-4F73-8E06-DE390E700BC0}">
      <dsp:nvSpPr>
        <dsp:cNvPr id="0" name=""/>
        <dsp:cNvSpPr/>
      </dsp:nvSpPr>
      <dsp:spPr>
        <a:xfrm>
          <a:off x="5066919" y="921258"/>
          <a:ext cx="2303145" cy="130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Positive individual actions contribute to broader global harmony and collective well-being.</a:t>
          </a:r>
        </a:p>
      </dsp:txBody>
      <dsp:txXfrm>
        <a:off x="5066919" y="921258"/>
        <a:ext cx="2303145" cy="1309877"/>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77C96-72A8-4B08-806B-E565AE77AD30}" type="datetimeFigureOut">
              <a:rPr lang="en-GB" smtClean="0"/>
              <a:t>17/10/2025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244355-F3D0-4C50-876A-0042D530EB2A}" type="slidenum">
              <a:rPr lang="en-GB" smtClean="0"/>
              <a:t>‹#›</a:t>
            </a:fld>
            <a:endParaRPr lang="en-GB"/>
          </a:p>
        </p:txBody>
      </p:sp>
    </p:spTree>
    <p:extLst>
      <p:ext uri="{BB962C8B-B14F-4D97-AF65-F5344CB8AC3E}">
        <p14:creationId xmlns:p14="http://schemas.microsoft.com/office/powerpoint/2010/main" val="2149743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Today, we’ll explore the profound Buddhist view on the interconnectedness of life and environment. We’ll look at how inner transformation can lead to positive changes in our surroundings and in our lives.</a:t>
            </a:r>
          </a:p>
          <a:p>
            <a:r>
              <a:rPr lang="en-US" dirty="0"/>
              <a:t>Let’s start with a question:</a:t>
            </a:r>
            <a:br>
              <a:rPr lang="en-US" dirty="0"/>
            </a:br>
            <a:r>
              <a:rPr lang="en-US" b="1" dirty="0"/>
              <a:t>“Can we really change our environment by changing ourselves?”</a:t>
            </a:r>
            <a:br>
              <a:rPr lang="en-US" dirty="0"/>
            </a:br>
            <a:r>
              <a:rPr lang="en-US" dirty="0"/>
              <a:t>Take a moment to reflect.</a:t>
            </a:r>
            <a:br>
              <a:rPr lang="en-US" dirty="0"/>
            </a:br>
            <a:r>
              <a:rPr lang="en-US" b="1" dirty="0"/>
              <a:t>Prompt:</a:t>
            </a:r>
            <a:r>
              <a:rPr lang="en-US" dirty="0"/>
              <a:t> Quick show of hands or chat response.</a:t>
            </a:r>
            <a:br>
              <a:rPr lang="en-US" dirty="0"/>
            </a:br>
            <a:r>
              <a:rPr lang="en-US" b="1" dirty="0"/>
              <a:t>Visual:</a:t>
            </a:r>
            <a:r>
              <a:rPr lang="en-US" dirty="0"/>
              <a:t> Ripple effect in water, symbolizing how inner change radiates outward.</a:t>
            </a:r>
          </a:p>
        </p:txBody>
      </p:sp>
      <p:sp>
        <p:nvSpPr>
          <p:cNvPr id="4" name="Slide Number Placeholder 3"/>
          <p:cNvSpPr>
            <a:spLocks noGrp="1"/>
          </p:cNvSpPr>
          <p:nvPr>
            <p:ph type="sldNum" sz="quarter" idx="5"/>
          </p:nvPr>
        </p:nvSpPr>
        <p:spPr/>
        <p:txBody>
          <a:bodyPr/>
          <a:lstStyle/>
          <a:p>
            <a:fld id="{72EF7472-3CAE-44C8-A834-59C869C59E75}" type="slidenum">
              <a:rPr lang="en-GB" smtClean="0"/>
              <a:t>1</a:t>
            </a:fld>
            <a:endParaRPr lang="en-GB"/>
          </a:p>
        </p:txBody>
      </p:sp>
    </p:spTree>
    <p:extLst>
      <p:ext uri="{BB962C8B-B14F-4D97-AF65-F5344CB8AC3E}">
        <p14:creationId xmlns:p14="http://schemas.microsoft.com/office/powerpoint/2010/main" val="669791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https://swissre-my.sharepoint.com/personal/arunabha1_gupta_swissre_com/_layouts/15/Doc.aspx?sourcedoc=%7BFC706CD0-E4C0-4B74-80EC-C649DF3A19FE%7D&amp;file=The%20Flow.docx&amp;action=default&amp;mobileredirect=true&amp;DefaultItemOpen=1
6. Core Takeaway
Principle      of Mutual Transformation:
Inner       change → Outer change.
Transforming       one’s inner life naturally transforms the environment.
Broader      message:
Recognize       our interconnection with all life.
Live       consciously, uplift one another, and bring joy to shared existence.
Image source: Microsoft 365 content library
</a:t>
            </a:r>
          </a:p>
        </p:txBody>
      </p:sp>
      <p:sp>
        <p:nvSpPr>
          <p:cNvPr id="4" name="Slide Number Placeholder 3"/>
          <p:cNvSpPr>
            <a:spLocks noGrp="1"/>
          </p:cNvSpPr>
          <p:nvPr>
            <p:ph type="sldNum" sz="quarter" idx="5"/>
          </p:nvPr>
        </p:nvSpPr>
        <p:spPr/>
        <p:txBody>
          <a:bodyPr/>
          <a:lstStyle/>
          <a:p>
            <a:fld id="{72EF7472-3CAE-44C8-A834-59C869C59E75}" type="slidenum">
              <a:rPr lang="en-GB" smtClean="0"/>
              <a:t>10</a:t>
            </a:fld>
            <a:endParaRPr lang="en-GB"/>
          </a:p>
        </p:txBody>
      </p:sp>
    </p:spTree>
    <p:extLst>
      <p:ext uri="{BB962C8B-B14F-4D97-AF65-F5344CB8AC3E}">
        <p14:creationId xmlns:p14="http://schemas.microsoft.com/office/powerpoint/2010/main" val="821631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a:t>
            </a:r>
            <a:br>
              <a:rPr lang="en-US" dirty="0"/>
            </a:br>
            <a:r>
              <a:rPr lang="en-US" dirty="0"/>
              <a:t>Esho Funi expresses that life and environment are distinct yet inseparable phases of one reality.</a:t>
            </a:r>
          </a:p>
          <a:p>
            <a:r>
              <a:rPr lang="en-US" dirty="0"/>
              <a:t>“Esho” combines life and environment; “Funi” means “not two.”</a:t>
            </a:r>
          </a:p>
          <a:p>
            <a:r>
              <a:rPr lang="en-US" dirty="0"/>
              <a:t>Karma manifests both in ourselves and our environment.</a:t>
            </a:r>
          </a:p>
          <a:p>
            <a:r>
              <a:rPr lang="en-US" dirty="0"/>
              <a:t>The three realms: life, living beings, and environment.</a:t>
            </a:r>
          </a:p>
          <a:p>
            <a:r>
              <a:rPr lang="en-US" dirty="0"/>
              <a:t>The five components of life: form, perception, conception, volition, and consciousness.</a:t>
            </a:r>
          </a:p>
        </p:txBody>
      </p:sp>
      <p:sp>
        <p:nvSpPr>
          <p:cNvPr id="4" name="Slide Number Placeholder 3"/>
          <p:cNvSpPr>
            <a:spLocks noGrp="1"/>
          </p:cNvSpPr>
          <p:nvPr>
            <p:ph type="sldNum" sz="quarter" idx="5"/>
          </p:nvPr>
        </p:nvSpPr>
        <p:spPr/>
        <p:txBody>
          <a:bodyPr/>
          <a:lstStyle/>
          <a:p>
            <a:fld id="{72EF7472-3CAE-44C8-A834-59C869C59E75}" type="slidenum">
              <a:rPr lang="en-GB" smtClean="0"/>
              <a:t>11</a:t>
            </a:fld>
            <a:endParaRPr lang="en-GB"/>
          </a:p>
        </p:txBody>
      </p:sp>
    </p:spTree>
    <p:extLst>
      <p:ext uri="{BB962C8B-B14F-4D97-AF65-F5344CB8AC3E}">
        <p14:creationId xmlns:p14="http://schemas.microsoft.com/office/powerpoint/2010/main" val="1645824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https://swissre-my.sharepoint.com/:w:/r/personal/arunabha1_gupta_swissre_com/Documents/October%202025%20Zadenkai/Docs/The%20theme.docx?d=wfdb4135006c44a8bbdad999d8c0262d4&amp;csf=1&amp;web=1&amp;e=wqkfqb
Esho Funi ( non-duality of life and its environment. )
The principle that life and its environment, though two seemingly distinct phenomena, are essentially non-dual; they are two integral phases of a single reality.
In the Japanese term eshō-funi, eshō is a compound of shōhō, meaning life or a living being, and ehō, its environment. Funi, meaning “not two,” indicates oneness or non-duality.
It is short for nini-funi, which means “two (in phenomena) but not two (in essence).
Image source: Microsoft 365 content library
</a:t>
            </a:r>
          </a:p>
        </p:txBody>
      </p:sp>
      <p:sp>
        <p:nvSpPr>
          <p:cNvPr id="4" name="Slide Number Placeholder 3"/>
          <p:cNvSpPr>
            <a:spLocks noGrp="1"/>
          </p:cNvSpPr>
          <p:nvPr>
            <p:ph type="sldNum" sz="quarter" idx="5"/>
          </p:nvPr>
        </p:nvSpPr>
        <p:spPr/>
        <p:txBody>
          <a:bodyPr/>
          <a:lstStyle/>
          <a:p>
            <a:fld id="{72EF7472-3CAE-44C8-A834-59C869C59E75}" type="slidenum">
              <a:rPr lang="en-GB" smtClean="0"/>
              <a:t>12</a:t>
            </a:fld>
            <a:endParaRPr lang="en-GB"/>
          </a:p>
        </p:txBody>
      </p:sp>
    </p:spTree>
    <p:extLst>
      <p:ext uri="{BB962C8B-B14F-4D97-AF65-F5344CB8AC3E}">
        <p14:creationId xmlns:p14="http://schemas.microsoft.com/office/powerpoint/2010/main" val="2766577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https://swissre-my.sharepoint.com/:w:/r/personal/arunabha1_gupta_swissre_com/Documents/October%202025%20Zadenkai/Docs/The%20theme.docx?d=wfdb4135006c44a8bbdad999d8c0262d4&amp;csf=1&amp;web=1&amp;e=wqkfqb
Hō of shōhō and ehō means reward or effect.
It indicates that “life” constitutes a subjective self that experiences the effects of its past actions, and “its environment” is an objective realm in which individuals’ karmic rewards find expression.
Each living being has its own unique environment. The effects of karma appear in oneself and in one’s objective environment, because self and environment are two integral aspects of an individual.
Image source: Microsoft 365 content library
</a:t>
            </a:r>
          </a:p>
        </p:txBody>
      </p:sp>
      <p:sp>
        <p:nvSpPr>
          <p:cNvPr id="4" name="Slide Number Placeholder 3"/>
          <p:cNvSpPr>
            <a:spLocks noGrp="1"/>
          </p:cNvSpPr>
          <p:nvPr>
            <p:ph type="sldNum" sz="quarter" idx="5"/>
          </p:nvPr>
        </p:nvSpPr>
        <p:spPr/>
        <p:txBody>
          <a:bodyPr/>
          <a:lstStyle/>
          <a:p>
            <a:fld id="{72EF7472-3CAE-44C8-A834-59C869C59E75}" type="slidenum">
              <a:rPr lang="en-GB" smtClean="0"/>
              <a:t>13</a:t>
            </a:fld>
            <a:endParaRPr lang="en-GB"/>
          </a:p>
        </p:txBody>
      </p:sp>
    </p:spTree>
    <p:extLst>
      <p:ext uri="{BB962C8B-B14F-4D97-AF65-F5344CB8AC3E}">
        <p14:creationId xmlns:p14="http://schemas.microsoft.com/office/powerpoint/2010/main" val="33804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https://swissre-my.sharepoint.com/:w:/r/personal/arunabha1_gupta_swissre_com/Documents/October%202025%20Zadenkai/Docs/The%20theme.docx?d=wfdb4135006c44a8bbdad999d8c0262d4&amp;csf=1&amp;web=1&amp;e=wqkfqb
Introduction to the three realms: life, living beings, environment, Five components of life: physical and spiritual aspects
</a:t>
            </a:r>
          </a:p>
        </p:txBody>
      </p:sp>
      <p:sp>
        <p:nvSpPr>
          <p:cNvPr id="4" name="Slide Number Placeholder 3"/>
          <p:cNvSpPr>
            <a:spLocks noGrp="1"/>
          </p:cNvSpPr>
          <p:nvPr>
            <p:ph type="sldNum" sz="quarter" idx="5"/>
          </p:nvPr>
        </p:nvSpPr>
        <p:spPr/>
        <p:txBody>
          <a:bodyPr/>
          <a:lstStyle/>
          <a:p>
            <a:fld id="{72EF7472-3CAE-44C8-A834-59C869C59E75}" type="slidenum">
              <a:rPr lang="en-GB" smtClean="0"/>
              <a:t>14</a:t>
            </a:fld>
            <a:endParaRPr lang="en-GB"/>
          </a:p>
        </p:txBody>
      </p:sp>
    </p:spTree>
    <p:extLst>
      <p:ext uri="{BB962C8B-B14F-4D97-AF65-F5344CB8AC3E}">
        <p14:creationId xmlns:p14="http://schemas.microsoft.com/office/powerpoint/2010/main" val="2308540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https://swissre-my.sharepoint.com/:w:/r/personal/arunabha1_gupta_swissre_com/Documents/October%202025%20Zadenkai/Docs/The%20theme.docx?d=wfdb4135006c44a8bbdad999d8c0262d4&amp;csf=1&amp;web=1&amp;e=wqkfqb
The Treatise on the Great Perfection of Wisdom by Nāgārjuna (c. 150–250) introduces the concept of the three realms of existence
which views life from three different standpoints and explains the manifestation of individual lives in the real world.
These three are
The realm of the five components of life [ The five components are form, perception, conception, volition, and consciousness.]
The realm of living beings
Each as a temporary combination of these components and
the realm of the environment
Image source: Microsoft 365 content library
</a:t>
            </a:r>
          </a:p>
        </p:txBody>
      </p:sp>
      <p:sp>
        <p:nvSpPr>
          <p:cNvPr id="4" name="Slide Number Placeholder 3"/>
          <p:cNvSpPr>
            <a:spLocks noGrp="1"/>
          </p:cNvSpPr>
          <p:nvPr>
            <p:ph type="sldNum" sz="quarter" idx="5"/>
          </p:nvPr>
        </p:nvSpPr>
        <p:spPr/>
        <p:txBody>
          <a:bodyPr/>
          <a:lstStyle/>
          <a:p>
            <a:fld id="{72EF7472-3CAE-44C8-A834-59C869C59E75}" type="slidenum">
              <a:rPr lang="en-GB" smtClean="0"/>
              <a:t>15</a:t>
            </a:fld>
            <a:endParaRPr lang="en-GB"/>
          </a:p>
        </p:txBody>
      </p:sp>
    </p:spTree>
    <p:extLst>
      <p:ext uri="{BB962C8B-B14F-4D97-AF65-F5344CB8AC3E}">
        <p14:creationId xmlns:p14="http://schemas.microsoft.com/office/powerpoint/2010/main" val="3801054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https://swissre-my.sharepoint.com/:w:/r/personal/arunabha1_gupta_swissre_com/Documents/October%202025%20Zadenkai/Docs/The%20theme.docx?d=wfdb4135006c44a8bbdad999d8c0262d4&amp;csf=1&amp;web=1&amp;e=wqkfqb
The realm of the five components of life [ The five components are form, perception, conception, volition, and consciousness.]
Form means the physical aspect of life and includes the five sense organs—eyes, ears, nose, tongue, and body—with which one perceives the external world.
Perception is the function of receiving external information through the six sense organs (the five sense organs plus the “mind,” which integrates the impressions of the five senses).
Conception is the function of creating mental images and concepts out of what has been perceived.
Volition is the will that acts on the conception and motivates action.
Consciousness is the cognitive function of discernment that integrates the components of perception, conception, and volition.
Form represents the physical aspect of life, while perception, conception, volition, and consciousness represent the spiritual aspect.
Image source: Microsoft 365 content library
</a:t>
            </a:r>
          </a:p>
        </p:txBody>
      </p:sp>
      <p:sp>
        <p:nvSpPr>
          <p:cNvPr id="4" name="Slide Number Placeholder 3"/>
          <p:cNvSpPr>
            <a:spLocks noGrp="1"/>
          </p:cNvSpPr>
          <p:nvPr>
            <p:ph type="sldNum" sz="quarter" idx="5"/>
          </p:nvPr>
        </p:nvSpPr>
        <p:spPr/>
        <p:txBody>
          <a:bodyPr/>
          <a:lstStyle/>
          <a:p>
            <a:fld id="{72EF7472-3CAE-44C8-A834-59C869C59E75}" type="slidenum">
              <a:rPr lang="en-GB" smtClean="0"/>
              <a:t>16</a:t>
            </a:fld>
            <a:endParaRPr lang="en-GB"/>
          </a:p>
        </p:txBody>
      </p:sp>
    </p:spTree>
    <p:extLst>
      <p:ext uri="{BB962C8B-B14F-4D97-AF65-F5344CB8AC3E}">
        <p14:creationId xmlns:p14="http://schemas.microsoft.com/office/powerpoint/2010/main" val="3082540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real story:</a:t>
            </a:r>
            <a:br>
              <a:rPr lang="en-US" dirty="0"/>
            </a:br>
            <a:r>
              <a:rPr lang="en-US" dirty="0"/>
              <a:t>A couple struggled with noisy neighbors. Despite polite efforts, nothing changed. Buddhism teaches personal responsibility—don’t blame others, but look at what’s happening in your environment.</a:t>
            </a:r>
          </a:p>
          <a:p>
            <a:r>
              <a:rPr lang="en-US" dirty="0"/>
              <a:t>The home of a Buddhist practitioner is sacred, reflecting faith and spiritual presence.</a:t>
            </a:r>
          </a:p>
          <a:p>
            <a:r>
              <a:rPr lang="en-US" dirty="0"/>
              <a:t>Purity of mind determines the purity of the land.</a:t>
            </a:r>
          </a:p>
          <a:p>
            <a:r>
              <a:rPr lang="en-US" dirty="0"/>
              <a:t>Our environment reflects our life-condition. By changing ourselves, we can transform our surroundings.</a:t>
            </a:r>
          </a:p>
          <a:p>
            <a:r>
              <a:rPr lang="en-US" b="1" dirty="0"/>
              <a:t>Prompt:</a:t>
            </a:r>
            <a:r>
              <a:rPr lang="en-US" dirty="0"/>
              <a:t> What situation in your life could you reframe as an opportunity to grow?</a:t>
            </a:r>
          </a:p>
        </p:txBody>
      </p:sp>
      <p:sp>
        <p:nvSpPr>
          <p:cNvPr id="4" name="Slide Number Placeholder 3"/>
          <p:cNvSpPr>
            <a:spLocks noGrp="1"/>
          </p:cNvSpPr>
          <p:nvPr>
            <p:ph type="sldNum" sz="quarter" idx="5"/>
          </p:nvPr>
        </p:nvSpPr>
        <p:spPr/>
        <p:txBody>
          <a:bodyPr/>
          <a:lstStyle/>
          <a:p>
            <a:fld id="{72EF7472-3CAE-44C8-A834-59C869C59E75}" type="slidenum">
              <a:rPr lang="en-GB" smtClean="0"/>
              <a:t>17</a:t>
            </a:fld>
            <a:endParaRPr lang="en-GB"/>
          </a:p>
        </p:txBody>
      </p:sp>
    </p:spTree>
    <p:extLst>
      <p:ext uri="{BB962C8B-B14F-4D97-AF65-F5344CB8AC3E}">
        <p14:creationId xmlns:p14="http://schemas.microsoft.com/office/powerpoint/2010/main" val="2342546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https://swissre-my.sharepoint.com/:w:/r/personal/arunabha1_gupta_swissre_com/Documents/October%202025%20Zadenkai/Docs/SGI%20UK%20Example.docx?d=w6be50ba536d7427a8e30388e4156d8cc&amp;csf=1&amp;web=1&amp;e=S1WTYe
Self and environment
I was talking recently with a couple about the problems they had been having with their noisy neighbours.
There was often loud music late at night, disturbed sleep and no apology. They had repeatedly tried every diplomatic approach to try and get them to turn the music down, but their polite attempts had just seemed fruitless. No matter how reasonable they had been, the situation had gone from bad to worse. At the start of our conversation they expressed that it seemed that the situation would only resolve if they resorted to legal remedies, or, one of them half humorously suggested, by resorting to retaliation and violence! I asked why they thought they had found themselves in this situation. Naturally they blamed the neighbours and their unreasonable behaviour. At first glance, that did seem to be the issue, but I mentioned that Buddhism teaches the importance of taking personal responsibility for situations, and that we can't point the finger at someone else (anyway, if we do, we find three fingers pointing back!). One of them said that it couldn't be their fault that the neighbours were playing loud music late into the night. I said, No, it isn't your fault, but it is happening in your environment.
Image source: Microsoft 365 content library
</a:t>
            </a:r>
          </a:p>
        </p:txBody>
      </p:sp>
      <p:sp>
        <p:nvSpPr>
          <p:cNvPr id="4" name="Slide Number Placeholder 3"/>
          <p:cNvSpPr>
            <a:spLocks noGrp="1"/>
          </p:cNvSpPr>
          <p:nvPr>
            <p:ph type="sldNum" sz="quarter" idx="5"/>
          </p:nvPr>
        </p:nvSpPr>
        <p:spPr/>
        <p:txBody>
          <a:bodyPr/>
          <a:lstStyle/>
          <a:p>
            <a:fld id="{72EF7472-3CAE-44C8-A834-59C869C59E75}" type="slidenum">
              <a:rPr lang="en-GB" smtClean="0"/>
              <a:t>18</a:t>
            </a:fld>
            <a:endParaRPr lang="en-GB"/>
          </a:p>
        </p:txBody>
      </p:sp>
    </p:spTree>
    <p:extLst>
      <p:ext uri="{BB962C8B-B14F-4D97-AF65-F5344CB8AC3E}">
        <p14:creationId xmlns:p14="http://schemas.microsoft.com/office/powerpoint/2010/main" val="4261447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https://swissre-my.sharepoint.com/:w:/r/personal/arunabha1_gupta_swissre_com/Documents/October%202025%20Zadenkai/Docs/SGI%20UK%20Example.docx?d=w6be50ba536d7427a8e30388e4156d8cc&amp;csf=1&amp;web=1&amp;e=S1WTYe
In one of Nichiren Daishonin's letters he talks about the significance of where a Buddhist practitioner lives. Describing his home in the mountains in a place called Minobu, he says that although it was a remote, mountainous spot, because he, a votary of the Lotus Sutra, lives there, it must be as sacred as where Shakyamuni Buddha lived. Quoting from a Buddhist text he says: 'Since the Law is wonderful, the person is worthy of respect; since the person is worthy of respect, the land is sacred.'1 I encouraged them: You are both practising Buddhism; you are worthy of respect. If there is disrespect in your environment, rather than looking around the place for an answer, the remedy is to deepen your confidence in your own personal Buddhahood. Before you resort to the legal route, or give up and move home, try the approach of seeing this situation as an opportunity for you to establish unshakeable confidence that you are Buddhas and that your home is the Buddha land. As you do that, either you will automatically get respect from your environment, or you will be more effectively able to demand that respect. The starting point is not to curse the neighbours but to praise and cherish your own Buddhahood. Chant Nam-myoho-renge-kyo with the confidence that you are Buddhas.2 Why not, I suggested, have a campaign of faith, practice and study to deepen your belief in the fact that you are both Buddhas. In another of his writings, Nichiren Daishonin writes:
[A Buddhist teaching] states that, if the minds of living beings are impure, their land is also impure, but if their minds are pure, so is their land. There are not two lands, pure or impure in themselves. The difference lies solely in the good or evil of our minds.3
Image source: Microsoft 365 content library
</a:t>
            </a:r>
          </a:p>
        </p:txBody>
      </p:sp>
      <p:sp>
        <p:nvSpPr>
          <p:cNvPr id="4" name="Slide Number Placeholder 3"/>
          <p:cNvSpPr>
            <a:spLocks noGrp="1"/>
          </p:cNvSpPr>
          <p:nvPr>
            <p:ph type="sldNum" sz="quarter" idx="5"/>
          </p:nvPr>
        </p:nvSpPr>
        <p:spPr/>
        <p:txBody>
          <a:bodyPr/>
          <a:lstStyle/>
          <a:p>
            <a:fld id="{72EF7472-3CAE-44C8-A834-59C869C59E75}" type="slidenum">
              <a:rPr lang="en-GB" smtClean="0"/>
              <a:t>19</a:t>
            </a:fld>
            <a:endParaRPr lang="en-GB"/>
          </a:p>
        </p:txBody>
      </p:sp>
    </p:spTree>
    <p:extLst>
      <p:ext uri="{BB962C8B-B14F-4D97-AF65-F5344CB8AC3E}">
        <p14:creationId xmlns:p14="http://schemas.microsoft.com/office/powerpoint/2010/main" val="4146533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journey today:</a:t>
            </a:r>
          </a:p>
          <a:p>
            <a:r>
              <a:rPr lang="en-US" dirty="0"/>
              <a:t>Opening reflections on the oneness of life and environment</a:t>
            </a:r>
          </a:p>
          <a:p>
            <a:r>
              <a:rPr lang="en-US" dirty="0"/>
              <a:t>How environment and life mutually influence each other</a:t>
            </a:r>
          </a:p>
          <a:p>
            <a:r>
              <a:rPr lang="en-US" dirty="0"/>
              <a:t>Empowerment through Buddhist practice</a:t>
            </a:r>
          </a:p>
          <a:p>
            <a:r>
              <a:rPr lang="en-US" dirty="0"/>
              <a:t>Esho Funi: the non-duality of life and environment</a:t>
            </a:r>
          </a:p>
          <a:p>
            <a:r>
              <a:rPr lang="en-US" dirty="0"/>
              <a:t>The three realms of existence</a:t>
            </a:r>
          </a:p>
          <a:p>
            <a:r>
              <a:rPr lang="en-US" dirty="0"/>
              <a:t>A real-life application from the SGI UK Example</a:t>
            </a:r>
          </a:p>
          <a:p>
            <a:r>
              <a:rPr lang="en-US" dirty="0"/>
              <a:t>The mission of youth: sharing Buddhism and attaining Buddhahood</a:t>
            </a:r>
          </a:p>
        </p:txBody>
      </p:sp>
      <p:sp>
        <p:nvSpPr>
          <p:cNvPr id="4" name="Slide Number Placeholder 3"/>
          <p:cNvSpPr>
            <a:spLocks noGrp="1"/>
          </p:cNvSpPr>
          <p:nvPr>
            <p:ph type="sldNum" sz="quarter" idx="5"/>
          </p:nvPr>
        </p:nvSpPr>
        <p:spPr/>
        <p:txBody>
          <a:bodyPr/>
          <a:lstStyle/>
          <a:p>
            <a:fld id="{72EF7472-3CAE-44C8-A834-59C869C59E75}" type="slidenum">
              <a:rPr lang="en-GB" smtClean="0"/>
              <a:t>2</a:t>
            </a:fld>
            <a:endParaRPr lang="en-GB"/>
          </a:p>
        </p:txBody>
      </p:sp>
    </p:spTree>
    <p:extLst>
      <p:ext uri="{BB962C8B-B14F-4D97-AF65-F5344CB8AC3E}">
        <p14:creationId xmlns:p14="http://schemas.microsoft.com/office/powerpoint/2010/main" val="1789527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https://swissre-my.sharepoint.com/:w:/r/personal/arunabha1_gupta_swissre_com/Documents/October%202025%20Zadenkai/Docs/SGI%20UK%20Example.docx?d=w6be50ba536d7427a8e30388e4156d8cc&amp;csf=1&amp;web=1&amp;e=S1WTYe
This quotation teaches us that we are completely responsible for the state of our environment. Our environment is a reflection of what is in our minds, our hearts and our lives. Nichiren Daishonin wrote this at a time when many people were disillusioned with the world they were in, and instead sought a paradise that was far removed from the reality of their daily lives. He taught that such a paradise was unattainable, but we can change the place where we are right now. The most important question for us to ask is 'What is my life-state?' Our life-state not only affects us as individuals, but it also impacts other people and our environment. This applies on a personal level as well as on a macro, global level. In recent decades the debate about environmental and ecological issues affecting our planet has developed. Although not everyone involved in the debate agrees on either the causes or the remedies, it is clear that since the Industrial Revolution, humanity has increased the production of carbon-based greenhouse gases from fossil fuels and now the majority of scientists consider these (together with rampant land deforestation) to be responsible for the increase of sea and air temperatures on planet Earth.4
When we first look at this issue we probably see the land or environment as a different and separate thing to the humans who live there. However Buddhism says that while these two phenomena appear to be two different things, in reality they are inseparable. Of course, because human beings will not survive if we are suspended in a vacuum, we need an environment in order to live. We need a place to live, and the environment supports us to live there, providing us with air, water, food as well as a stable place to get on with our lives. The name for this principle of the oneness of the individual and the environment is expressed in Japanese as 'esho funi'. 'e' is short for 'eho', the environment that supports life, and 'sho' is short for 'shoho' the independent life entity, or in other words, the self. Since human life influences and depends on its environment, the two apparently separate entities are in fact inseparable. Although they appear to be two things, on a deep level they are not two. This non-duality is the meaning of 'funi' - which can be translated as 'two things, but not two things'. So our environment and our individual lives are mutually dependent. On a deep level, they are one because the environment and the people living there both emerge out of the source of cosmic life-force.5
Nichiren Daishonin explains that the human body is like a body, and the environment is like a shadow. When the body bends, so does the shadow.6The environment reflects what we have in our hearts. If we are concerned about the state of the environment, the remedy that we are taught in Buddhism, is to do something about the life-condition of the people living there. Of course, this also means educating people about the effects of our actions, what to do about the pollution that we generate, and learning about things like recycling and tidying up, but fundamentally it is about ensuring that more and more people are in the value-creating life-condition of Buddhahood than before. The more people in our environment base themselves on a deep respect for the dignity of life then, to use the language quoted above, the more sacred the land will become. As we aim for ecological integrity, we will improve not only our own doorsteps but the wider planet. Our personal, micro steps will affect the global, macro situation. SGI President Daisaku Ikeda notes that merely acquiring knowledge about environmental issues is not enough, but it is vital for individuals to tangibly perceive the irreplaceable value of the ecosystem of which we are an integral part and to make a commitment to its protection.7
Image source: Microsoft 365 content library
</a:t>
            </a:r>
          </a:p>
        </p:txBody>
      </p:sp>
      <p:sp>
        <p:nvSpPr>
          <p:cNvPr id="4" name="Slide Number Placeholder 3"/>
          <p:cNvSpPr>
            <a:spLocks noGrp="1"/>
          </p:cNvSpPr>
          <p:nvPr>
            <p:ph type="sldNum" sz="quarter" idx="5"/>
          </p:nvPr>
        </p:nvSpPr>
        <p:spPr/>
        <p:txBody>
          <a:bodyPr/>
          <a:lstStyle/>
          <a:p>
            <a:fld id="{72EF7472-3CAE-44C8-A834-59C869C59E75}" type="slidenum">
              <a:rPr lang="en-GB" smtClean="0"/>
              <a:t>20</a:t>
            </a:fld>
            <a:endParaRPr lang="en-GB"/>
          </a:p>
        </p:txBody>
      </p:sp>
    </p:spTree>
    <p:extLst>
      <p:ext uri="{BB962C8B-B14F-4D97-AF65-F5344CB8AC3E}">
        <p14:creationId xmlns:p14="http://schemas.microsoft.com/office/powerpoint/2010/main" val="4152709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https://swissre-my.sharepoint.com/:w:/r/personal/arunabha1_gupta_swissre_com/Documents/October%202025%20Zadenkai/Docs/SGI%20UK%20Example.docx?d=w6be50ba536d7427a8e30388e4156d8cc&amp;csf=1&amp;web=1&amp;e=S1WTYe
Perhaps we can all ask ourselves this question: how is my environment? If the place where we find ourselves is a perfect reflection of our life-condition, and our life-condition is the one thing that we can take responsibility for, then if we are unhappy with our environment, we can change it by changing ourselves. We have already looked at the intricate and complex web of life that connects us (as explained in the principles of 'dependent origination' and 'three thousand realms in a single moment of life'), and as we consider our place in the world it is an opportunity to develop our confidence that the energy of our prayers and determinations to see the Buddha state drawn out of our own lives and in society and our planet will make a positive change.
This principle is also useful when we wonder why our personal determinations do not seem to be resulting in a change. If a person has a determination to fulfil their mission in society in a particular job or role, but no opportunity seems to arise, sometimes it is worth looking at the situation through the lens of the oneness of self and the environment. While on the one hand, a person may be expressing the determination 'I feel that with my personal skills and interests my best contribution to society is to have such and such a job', if at the same time there is a subliminal feeling that 'perhaps there are other people out there who are much more qualified than me' then the strength of the original determination is diminished by the doubt that follows. If we aren't sure about something, then the environment isn't going to be sure either. However, when we express our determinations in a deeply confident way, the environment is confident too and we will find that doors will open to enable us to fulfil whatever it is we need to do. The Buddha expresses his or her prayer in a positive, confident way, and the environment responds; our challenge is to see what we need to do so that we can share the Buddha's confidence.
And what happened to the couple with the noisy neighbours? Positive inner change did lead to external change. As they took responsibility for the situation, and set out on a campaign to deepen their understanding of the dignity of their own lives, they were able to have positive dialogue with their neighbours who in turn changed their behaviour. While we may not all be suffering sleepless nights because of others' disturbance, there are plenty of situations around for us to see the opportunity of applying the principle of the interconnectedness of the self and the environment and so create a happier world.
Image source: Microsoft 365 content library
</a:t>
            </a:r>
          </a:p>
        </p:txBody>
      </p:sp>
      <p:sp>
        <p:nvSpPr>
          <p:cNvPr id="4" name="Slide Number Placeholder 3"/>
          <p:cNvSpPr>
            <a:spLocks noGrp="1"/>
          </p:cNvSpPr>
          <p:nvPr>
            <p:ph type="sldNum" sz="quarter" idx="5"/>
          </p:nvPr>
        </p:nvSpPr>
        <p:spPr/>
        <p:txBody>
          <a:bodyPr/>
          <a:lstStyle/>
          <a:p>
            <a:fld id="{72EF7472-3CAE-44C8-A834-59C869C59E75}" type="slidenum">
              <a:rPr lang="en-GB" smtClean="0"/>
              <a:t>21</a:t>
            </a:fld>
            <a:endParaRPr lang="en-GB"/>
          </a:p>
        </p:txBody>
      </p:sp>
    </p:spTree>
    <p:extLst>
      <p:ext uri="{BB962C8B-B14F-4D97-AF65-F5344CB8AC3E}">
        <p14:creationId xmlns:p14="http://schemas.microsoft.com/office/powerpoint/2010/main" val="3084957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explore the mission of youth and key Buddhist concepts through Q&amp;A:</a:t>
            </a:r>
          </a:p>
          <a:p>
            <a:r>
              <a:rPr lang="en-US" b="1" dirty="0"/>
              <a:t>Sharing Buddhism with Friends:</a:t>
            </a:r>
            <a:br>
              <a:rPr lang="en-US" dirty="0"/>
            </a:br>
            <a:r>
              <a:rPr lang="en-US" dirty="0"/>
              <a:t>Sincerity, cheerfulness, and confidence are key. Living with conviction plants seeds of happiness and hope in others.</a:t>
            </a:r>
          </a:p>
          <a:p>
            <a:r>
              <a:rPr lang="en-US" b="1" dirty="0"/>
              <a:t>Characteristics of the Buddha:</a:t>
            </a:r>
            <a:br>
              <a:rPr lang="en-US" dirty="0"/>
            </a:br>
            <a:r>
              <a:rPr lang="en-US" dirty="0"/>
              <a:t>The Buddha is dedicated to the happiness of all beings, with eternal enlightenment and a life purpose of guiding others.</a:t>
            </a:r>
          </a:p>
          <a:p>
            <a:r>
              <a:rPr lang="en-US" b="1" dirty="0"/>
              <a:t>Nam-</a:t>
            </a:r>
            <a:r>
              <a:rPr lang="en-US" b="1" dirty="0" err="1"/>
              <a:t>myoho</a:t>
            </a:r>
            <a:r>
              <a:rPr lang="en-US" b="1" dirty="0"/>
              <a:t>-</a:t>
            </a:r>
            <a:r>
              <a:rPr lang="en-US" b="1" dirty="0" err="1"/>
              <a:t>renge-kyo</a:t>
            </a:r>
            <a:r>
              <a:rPr lang="en-US" b="1" dirty="0"/>
              <a:t> as Ultimate Title:</a:t>
            </a:r>
            <a:br>
              <a:rPr lang="en-US" dirty="0"/>
            </a:br>
            <a:r>
              <a:rPr lang="en-US" dirty="0"/>
              <a:t>It’s the ultimate title of honor for Buddhas, representing eternal truth and life.</a:t>
            </a:r>
          </a:p>
          <a:p>
            <a:r>
              <a:rPr lang="en-US" b="1" dirty="0"/>
              <a:t>The Three Bodies:</a:t>
            </a:r>
            <a:endParaRPr lang="en-US" dirty="0"/>
          </a:p>
          <a:p>
            <a:pPr lvl="1"/>
            <a:r>
              <a:rPr lang="en-US" dirty="0"/>
              <a:t>Dharma body (truth)</a:t>
            </a:r>
          </a:p>
          <a:p>
            <a:pPr lvl="1"/>
            <a:r>
              <a:rPr lang="en-US" dirty="0"/>
              <a:t>Reward body (wisdom)</a:t>
            </a:r>
          </a:p>
          <a:p>
            <a:pPr lvl="1"/>
            <a:r>
              <a:rPr lang="en-US" dirty="0"/>
              <a:t>Manifested body (compassionate actions)</a:t>
            </a:r>
          </a:p>
          <a:p>
            <a:r>
              <a:rPr lang="en-US" b="1" dirty="0"/>
              <a:t>Attainment of Buddhahood in One’s Present Form:</a:t>
            </a:r>
            <a:br>
              <a:rPr lang="en-US" dirty="0"/>
            </a:br>
            <a:r>
              <a:rPr lang="en-US" dirty="0"/>
              <a:t>Ordinary people can realize enlightenment as they are, through strong faith in Nam-</a:t>
            </a:r>
            <a:r>
              <a:rPr lang="en-US" dirty="0" err="1"/>
              <a:t>myoho</a:t>
            </a:r>
            <a:r>
              <a:rPr lang="en-US" dirty="0"/>
              <a:t>-</a:t>
            </a:r>
            <a:r>
              <a:rPr lang="en-US" dirty="0" err="1"/>
              <a:t>renge-kyo</a:t>
            </a:r>
            <a:r>
              <a:rPr lang="en-US" dirty="0"/>
              <a:t>.</a:t>
            </a:r>
          </a:p>
          <a:p>
            <a:r>
              <a:rPr lang="en-US" b="1" dirty="0"/>
              <a:t>Significance of Our Dialogue Movement:</a:t>
            </a:r>
            <a:br>
              <a:rPr lang="en-US" dirty="0"/>
            </a:br>
            <a:r>
              <a:rPr lang="en-US" dirty="0"/>
              <a:t>Sowing seeds of Buddhahood creates connections, bridges divisions, and promotes peace through respectful dialogue.</a:t>
            </a:r>
          </a:p>
        </p:txBody>
      </p:sp>
      <p:sp>
        <p:nvSpPr>
          <p:cNvPr id="4" name="Slide Number Placeholder 3"/>
          <p:cNvSpPr>
            <a:spLocks noGrp="1"/>
          </p:cNvSpPr>
          <p:nvPr>
            <p:ph type="sldNum" sz="quarter" idx="5"/>
          </p:nvPr>
        </p:nvSpPr>
        <p:spPr/>
        <p:txBody>
          <a:bodyPr/>
          <a:lstStyle/>
          <a:p>
            <a:fld id="{72EF7472-3CAE-44C8-A834-59C869C59E75}" type="slidenum">
              <a:rPr lang="en-GB" smtClean="0"/>
              <a:t>22</a:t>
            </a:fld>
            <a:endParaRPr lang="en-GB"/>
          </a:p>
        </p:txBody>
      </p:sp>
    </p:spTree>
    <p:extLst>
      <p:ext uri="{BB962C8B-B14F-4D97-AF65-F5344CB8AC3E}">
        <p14:creationId xmlns:p14="http://schemas.microsoft.com/office/powerpoint/2010/main" val="778501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https://swissre-my.sharepoint.com/:w:/r/personal/arunabha1_gupta_swissre_com/Documents/October%202025%20Zadenkai/Docs/The%20Framework.docx?d=we041316754f14ba4bb3e40d1cda6900a&amp;csf=1&amp;web=1&amp;e=txEl8t
SHARING BUDDHISM WITH FRIENDS
September      8, 2002, marked 45 years since Mr Toda made his      declaration calling for the Abolition of Nuclear Weapons      and entrusted the fulfillment of this goal to young people. That day, I      attended a world peace gongyo meeting with youth      training course participants from 50 countries and territories.
In the      question and answer session that followed a young      woman from Australia asked me about the best way to share Nichiren      Buddhism with people of her own age.
Praying      for her happiness and that of her friends, I replied that it was important      to be sincere, cheerful and confident when she spoke about how wonderful      Nichiren Buddhism is
Tell      them about living a life of conviction.
Explain      to them how you have forged a life of value while enjoying proof of the      power of your buddhist practice and how you are      advancing with courage and boundless hope for the future
Ultimately,      it all comes down to you proudly sharing your conviction and experience in      faith. Doing so plants the seeds of happiness and hope in your friends lives. These seeds will undoubtedly take root,      bud and eventually flower. Until then it is enough that you continue      chanting and wait for that time to come.
The Method  for      spreading Nichiren Buddhism is sowing the seeds of Buddhahood. Sincere      dialogue with others based on continued prayer will reach them on the      deepest level of their lives. It will enable them      to forge a profound connection to Nichiren Buddhism that will be a cause      for their happiness.
Image source: Microsoft 365 content library
</a:t>
            </a:r>
          </a:p>
        </p:txBody>
      </p:sp>
      <p:sp>
        <p:nvSpPr>
          <p:cNvPr id="4" name="Slide Number Placeholder 3"/>
          <p:cNvSpPr>
            <a:spLocks noGrp="1"/>
          </p:cNvSpPr>
          <p:nvPr>
            <p:ph type="sldNum" sz="quarter" idx="5"/>
          </p:nvPr>
        </p:nvSpPr>
        <p:spPr/>
        <p:txBody>
          <a:bodyPr/>
          <a:lstStyle/>
          <a:p>
            <a:fld id="{72EF7472-3CAE-44C8-A834-59C869C59E75}" type="slidenum">
              <a:rPr lang="en-GB" smtClean="0"/>
              <a:t>23</a:t>
            </a:fld>
            <a:endParaRPr lang="en-GB"/>
          </a:p>
        </p:txBody>
      </p:sp>
    </p:spTree>
    <p:extLst>
      <p:ext uri="{BB962C8B-B14F-4D97-AF65-F5344CB8AC3E}">
        <p14:creationId xmlns:p14="http://schemas.microsoft.com/office/powerpoint/2010/main" val="2825183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https://swissre-my.sharepoint.com/:w:/r/personal/arunabha1_gupta_swissre_com/Documents/October%202025%20Zadenkai/Docs/The%20Framework.docx?d=we041316754f14ba4bb3e40d1cda6900a&amp;csf=1&amp;web=1&amp;e=txEl8t
CHARACTERISTICS OF THE BUDDHA
The      term Thus Come One in this chapter's title is the first of the ten      honorable titles of the Buddha.
It      means having come from the realm of truth
The      thus come one does not passively dwell in the      realm of truth
The      thus come one actively comes from it, appearing      before living beings and preaching the law to lead them to enlightenment
As      expressed in his words " May all beings be happy !",      Shakyamuni worked tirelessly for the happiness of all living beings      throughout his life
The      "Life Span" chapters revelation of the Buddhas original      enlightenment in the remote past affirms that this struggle is not limited      to the present, but continues eternally into the      future. Furthermore, this eternal Buddha does not exist apart from people      in the real world
This      buddha is the noblest person among them awakened to lifes      eternal nature preaching the great law to lead all living beings to      enlightenment, and striving forever to achieve that goal
In short the purpose of life for shakyamuni      is to truly dedicate to peoples happiness
Image source: Microsoft 365 content library
</a:t>
            </a:r>
          </a:p>
        </p:txBody>
      </p:sp>
      <p:sp>
        <p:nvSpPr>
          <p:cNvPr id="4" name="Slide Number Placeholder 3"/>
          <p:cNvSpPr>
            <a:spLocks noGrp="1"/>
          </p:cNvSpPr>
          <p:nvPr>
            <p:ph type="sldNum" sz="quarter" idx="5"/>
          </p:nvPr>
        </p:nvSpPr>
        <p:spPr/>
        <p:txBody>
          <a:bodyPr/>
          <a:lstStyle/>
          <a:p>
            <a:fld id="{72EF7472-3CAE-44C8-A834-59C869C59E75}" type="slidenum">
              <a:rPr lang="en-GB" smtClean="0"/>
              <a:t>24</a:t>
            </a:fld>
            <a:endParaRPr lang="en-GB"/>
          </a:p>
        </p:txBody>
      </p:sp>
    </p:spTree>
    <p:extLst>
      <p:ext uri="{BB962C8B-B14F-4D97-AF65-F5344CB8AC3E}">
        <p14:creationId xmlns:p14="http://schemas.microsoft.com/office/powerpoint/2010/main" val="3056905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https://swissre-my.sharepoint.com/:w:/r/personal/arunabha1_gupta_swissre_com/Documents/October%202025%20Zadenkai/Docs/The%20Framework.docx?d=we041316754f14ba4bb3e40d1cda6900a&amp;csf=1&amp;web=1&amp;e=txEl8t
NAM MYO HO RENGE KYO IS THE ULTIMATE TITLE OF HONOUR OF A BUDDHA
The      "Thus Come One" is a general designation for the buddhas of the      ten directions and the three existences and a special designation for the      three buddhas [ the three buddha bodies ]
[      reward body - manifested body - dharma body ]
The      designation of "Thus Come One" refers in general to all living      beings, while it specifically means Buddhas followers
The daishonin regarded " Thus come one" the      ultimate title of a buddha. He declares "Nam Myo Ho Renge Kyo "      the heart of the life span chapter, is the mother of all buddhas      throughout the ten directions and three existences.
In      other words Shakyamuni and all Buddhas attained      enlightenment through NMHRK. Nichiren Daishonin      the Buddha of the Latter Day of the law revealed this one fundamental law      for the sake of
living beings into the eternal future
Hence      the designation of a true Thus Come One therefore is not limited to      Shakyamuni and the other Buddhas, All people who      chant and spread NMHRK which is the seed or cause for the enlightenment
of all Buddhas and manifest the boundless life state of the buddha within them are also Thus come one
Namely      the daishonin's disciples who embraces the      mystic law are buddhas in reality
What does it mean by " The title of honour for one who is eternally endowed with the three bodies in NMHRK"
Eternally      endowed which can be translated literally as not created or not made      refers to the truth just as it is, inherent and eternal
The      focus is on ordinary peoples potential
Ultimately      the thus come one is each person who upholds the mystic law, ordinary      people who manifest the eternally inherent life state of buddhahood, are the true Thus come ones. this is the      view of what it means to be a buddha, the view of shakyamuni      and the view of attaining buddhahood
While      we endeavor to spread NMHRK the fundamental law of the universe and life      and bring forth our own and others buddhahood.      These are the noble actions of a buddha, isnpired      by the wish to lead all people to enlightenment
The      true aim of nichiren buddhism is to awaken      people who will stand up with the same vow as the buddha - ordinary people      who will strive for the eternal happiness of all humanity.
Because      the law that one embraces is supreme then the person who embraces it must      accordingly be foremost among all others
The      mystic law is the teaching of the great wisdom of equality transcending      and embracing all differences
What are the three bodies ?
[ the three buddha bodies ]
[ reward body - manifested body - dharma body ]
The      Dharma body indicates the essential property of a Buddha, which is the      truth or Law to which the Buddha is enlightened
The      reward body indicates the wisdom, or the spiritual property of a Buddha,      which enables the Buddha to perceive the truth. It is called reward body      because a Buddha’s wisdom is considered the reward derived from      ceaseless effort and discipline.
The      manifested body indicates compassionate actions, or the physical property      of a Buddha. It is the body with which a Buddha carries out compassionate      actions to lead people to enlightenment, or those actions      themselves.
Image source: Microsoft 365 content library
</a:t>
            </a:r>
          </a:p>
        </p:txBody>
      </p:sp>
      <p:sp>
        <p:nvSpPr>
          <p:cNvPr id="4" name="Slide Number Placeholder 3"/>
          <p:cNvSpPr>
            <a:spLocks noGrp="1"/>
          </p:cNvSpPr>
          <p:nvPr>
            <p:ph type="sldNum" sz="quarter" idx="5"/>
          </p:nvPr>
        </p:nvSpPr>
        <p:spPr/>
        <p:txBody>
          <a:bodyPr/>
          <a:lstStyle/>
          <a:p>
            <a:fld id="{72EF7472-3CAE-44C8-A834-59C869C59E75}" type="slidenum">
              <a:rPr lang="en-GB" smtClean="0"/>
              <a:t>25</a:t>
            </a:fld>
            <a:endParaRPr lang="en-GB"/>
          </a:p>
        </p:txBody>
      </p:sp>
    </p:spTree>
    <p:extLst>
      <p:ext uri="{BB962C8B-B14F-4D97-AF65-F5344CB8AC3E}">
        <p14:creationId xmlns:p14="http://schemas.microsoft.com/office/powerpoint/2010/main" val="49295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
This slide references information from the following file: https://swissre-my.sharepoint.com/:w:/r/personal/arunabha1_gupta_swissre_com/Documents/October%202025%20Zadenkai/Docs/The%20Framework.docx?d=we041316754f14ba4bb3e40d1cda6900a&amp;csf=1&amp;web=1&amp;e=txEl8t
ATTAINMENT OF BUDDHAHOOD IN ONE S PRESENT FORM
Thus come ones secret and transcedental powers
Attaining      buddhahood in ones present form - that is, revealing the state      of buddhahood in our lives just as we are-      comprises the essence of the Thus Come Ones secret and transcendental      powers "Secret" here indicates the teaching that enables      ordinary people to attain buddhahood
Lotus sutra in contrast to numerous buddhist scriptures teaches that ordinary people can attain buddhahood right here and now just as they are
NMHRK      is the one and only secret teaching for attaining buddhahood      in our present form
Daishonin says that the single word faith or to      believe is key to accessing that teaching
Strong      faith in the mystic law is the way to vibrantly tap the life state of buddhahood
ALL      LIVING BEINGS ARE BUDDHA
NAM      MYO HO RENGE KYO is the great teaching that opens the way to enlightenment
THE SIGNIFICANCE OF OUR DIALOGUE MOVEMENT
Our      efforts to sow the seeds of buddhahood      constitute a great dialogue movement for peace that will shine brilliantly      in human history
Significance
Firstly,      sowing the seeds of Buddhahood is a way to create connections. It is the      sacred task of bringing people in touch with the mystic law and opening      the way to happiness for all
Our      efforts to sow seeds of the mystic law in the latter day of the law where self interest and the pursuit for momentary pleasures      prevail are magnificent endeavour to forge      connections with buddhism
The      more we help one person after another form such connections and plant      seeds our philosophy of respect for life will spread throughout society
Second      sowing seeds of buddhahood means not      discriminating it is a noble undertaking to bridge divisions and bring      people together transcending all differences
Third sowing seeds of buddhahood      means having faith. It is admirable causes of promoting a way of life      based on respect for others
Image source: Microsoft 365 content library
</a:t>
            </a:r>
          </a:p>
        </p:txBody>
      </p:sp>
      <p:sp>
        <p:nvSpPr>
          <p:cNvPr id="4" name="Slide Number Placeholder 3"/>
          <p:cNvSpPr>
            <a:spLocks noGrp="1"/>
          </p:cNvSpPr>
          <p:nvPr>
            <p:ph type="sldNum" sz="quarter" idx="5"/>
          </p:nvPr>
        </p:nvSpPr>
        <p:spPr/>
        <p:txBody>
          <a:bodyPr/>
          <a:lstStyle/>
          <a:p>
            <a:fld id="{72EF7472-3CAE-44C8-A834-59C869C59E75}" type="slidenum">
              <a:rPr lang="en-GB" smtClean="0"/>
              <a:t>26</a:t>
            </a:fld>
            <a:endParaRPr lang="en-GB"/>
          </a:p>
        </p:txBody>
      </p:sp>
    </p:spTree>
    <p:extLst>
      <p:ext uri="{BB962C8B-B14F-4D97-AF65-F5344CB8AC3E}">
        <p14:creationId xmlns:p14="http://schemas.microsoft.com/office/powerpoint/2010/main" val="29405594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Buddhism teaches that life and environment are deeply interconnected.</a:t>
            </a:r>
            <a:br>
              <a:rPr lang="en-US" dirty="0"/>
            </a:br>
            <a:r>
              <a:rPr lang="en-US" dirty="0"/>
              <a:t>Through inner transformation and practice, we can empower ourselves to positively influence our surroundings, contributing to global harmony and well-being.</a:t>
            </a:r>
          </a:p>
          <a:p>
            <a:r>
              <a:rPr lang="en-US" b="1" dirty="0"/>
              <a:t>Prompt:</a:t>
            </a:r>
            <a:r>
              <a:rPr lang="en-US" dirty="0"/>
              <a:t> What’s one step you’ll take this week to transform your environment?</a:t>
            </a:r>
          </a:p>
        </p:txBody>
      </p:sp>
      <p:sp>
        <p:nvSpPr>
          <p:cNvPr id="4" name="Slide Number Placeholder 3"/>
          <p:cNvSpPr>
            <a:spLocks noGrp="1"/>
          </p:cNvSpPr>
          <p:nvPr>
            <p:ph type="sldNum" sz="quarter" idx="5"/>
          </p:nvPr>
        </p:nvSpPr>
        <p:spPr/>
        <p:txBody>
          <a:bodyPr/>
          <a:lstStyle/>
          <a:p>
            <a:fld id="{72EF7472-3CAE-44C8-A834-59C869C59E75}" type="slidenum">
              <a:rPr lang="en-GB" smtClean="0"/>
              <a:t>27</a:t>
            </a:fld>
            <a:endParaRPr lang="en-GB"/>
          </a:p>
        </p:txBody>
      </p:sp>
    </p:spTree>
    <p:extLst>
      <p:ext uri="{BB962C8B-B14F-4D97-AF65-F5344CB8AC3E}">
        <p14:creationId xmlns:p14="http://schemas.microsoft.com/office/powerpoint/2010/main" val="1877586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Buddhism, we talk about </a:t>
            </a:r>
            <a:r>
              <a:rPr lang="en-US" i="1" dirty="0"/>
              <a:t>Esho Funi</a:t>
            </a:r>
            <a:r>
              <a:rPr lang="en-US" dirty="0"/>
              <a:t>—the oneness of life and its environment.</a:t>
            </a:r>
            <a:br>
              <a:rPr lang="en-US" dirty="0"/>
            </a:br>
            <a:r>
              <a:rPr lang="en-US" dirty="0"/>
              <a:t>Imagine your body and its shadow: when the body bends, the shadow bends. Similarly, our inner life and surroundings are inseparable.</a:t>
            </a:r>
            <a:br>
              <a:rPr lang="en-US" dirty="0"/>
            </a:br>
            <a:r>
              <a:rPr lang="en-US" b="1" dirty="0"/>
              <a:t>Prompt:</a:t>
            </a:r>
            <a:r>
              <a:rPr lang="en-US" dirty="0"/>
              <a:t> Recall a time your inner state shaped your environment.</a:t>
            </a:r>
            <a:br>
              <a:rPr lang="en-US" dirty="0"/>
            </a:br>
            <a:r>
              <a:rPr lang="en-US" b="1" dirty="0"/>
              <a:t>Visual:</a:t>
            </a:r>
            <a:r>
              <a:rPr lang="en-US" dirty="0"/>
              <a:t> Silhouette with shadow bending.</a:t>
            </a:r>
            <a:endParaRPr lang="en-GB" dirty="0"/>
          </a:p>
        </p:txBody>
      </p:sp>
      <p:sp>
        <p:nvSpPr>
          <p:cNvPr id="4" name="Slide Number Placeholder 3"/>
          <p:cNvSpPr>
            <a:spLocks noGrp="1"/>
          </p:cNvSpPr>
          <p:nvPr>
            <p:ph type="sldNum" sz="quarter" idx="5"/>
          </p:nvPr>
        </p:nvSpPr>
        <p:spPr/>
        <p:txBody>
          <a:bodyPr/>
          <a:lstStyle/>
          <a:p>
            <a:fld id="{72EF7472-3CAE-44C8-A834-59C869C59E75}" type="slidenum">
              <a:rPr lang="en-GB" smtClean="0"/>
              <a:t>3</a:t>
            </a:fld>
            <a:endParaRPr lang="en-GB"/>
          </a:p>
        </p:txBody>
      </p:sp>
    </p:spTree>
    <p:extLst>
      <p:ext uri="{BB962C8B-B14F-4D97-AF65-F5344CB8AC3E}">
        <p14:creationId xmlns:p14="http://schemas.microsoft.com/office/powerpoint/2010/main" val="4129292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break down this core theme:</a:t>
            </a:r>
          </a:p>
          <a:p>
            <a:r>
              <a:rPr lang="en-US" dirty="0"/>
              <a:t>Oneness means an inseparable unity between two distinct yet connected entities.</a:t>
            </a:r>
          </a:p>
          <a:p>
            <a:r>
              <a:rPr lang="en-US" dirty="0"/>
              <a:t>Funi means “Two but not two”—distinct, yet deeply connected.</a:t>
            </a:r>
          </a:p>
          <a:p>
            <a:r>
              <a:rPr lang="en-US" dirty="0"/>
              <a:t>Life and environment are like body and shadow: without the body, no shadow; without life, no environment.</a:t>
            </a:r>
            <a:br>
              <a:rPr lang="en-US" dirty="0"/>
            </a:br>
            <a:r>
              <a:rPr lang="en-US" dirty="0"/>
              <a:t>They move together as one system.</a:t>
            </a:r>
          </a:p>
        </p:txBody>
      </p:sp>
      <p:sp>
        <p:nvSpPr>
          <p:cNvPr id="4" name="Slide Number Placeholder 3"/>
          <p:cNvSpPr>
            <a:spLocks noGrp="1"/>
          </p:cNvSpPr>
          <p:nvPr>
            <p:ph type="sldNum" sz="quarter" idx="5"/>
          </p:nvPr>
        </p:nvSpPr>
        <p:spPr/>
        <p:txBody>
          <a:bodyPr/>
          <a:lstStyle/>
          <a:p>
            <a:fld id="{72EF7472-3CAE-44C8-A834-59C869C59E75}" type="slidenum">
              <a:rPr lang="en-GB" smtClean="0"/>
              <a:t>4</a:t>
            </a:fld>
            <a:endParaRPr lang="en-GB"/>
          </a:p>
        </p:txBody>
      </p:sp>
    </p:spTree>
    <p:extLst>
      <p:ext uri="{BB962C8B-B14F-4D97-AF65-F5344CB8AC3E}">
        <p14:creationId xmlns:p14="http://schemas.microsoft.com/office/powerpoint/2010/main" val="1060637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a:t>
            </a:r>
            <a:br>
              <a:rPr lang="en-US" dirty="0"/>
            </a:br>
            <a:r>
              <a:rPr lang="en-US" dirty="0"/>
              <a:t>Our environment affects us—negatively and positively.</a:t>
            </a:r>
          </a:p>
          <a:p>
            <a:r>
              <a:rPr lang="en-US" dirty="0"/>
              <a:t>Negative experiences (like accidents or hurtful behavior) can cause stress and withdrawal.</a:t>
            </a:r>
          </a:p>
          <a:p>
            <a:r>
              <a:rPr lang="en-US" dirty="0"/>
              <a:t>Positive moments (like a beautiful sunset or kindness) uplift us.</a:t>
            </a:r>
          </a:p>
          <a:p>
            <a:r>
              <a:rPr lang="en-US" dirty="0"/>
              <a:t>But it’s not just one-way!</a:t>
            </a:r>
            <a:br>
              <a:rPr lang="en-US" dirty="0"/>
            </a:br>
            <a:r>
              <a:rPr lang="en-US" dirty="0"/>
              <a:t>We can also influence our environment.</a:t>
            </a:r>
          </a:p>
          <a:p>
            <a:r>
              <a:rPr lang="en-US" dirty="0"/>
              <a:t>We are not passive observers; we are active agents.</a:t>
            </a:r>
          </a:p>
          <a:p>
            <a:r>
              <a:rPr lang="en-US" dirty="0"/>
              <a:t>“Life moves first, shadow follows.”</a:t>
            </a:r>
            <a:br>
              <a:rPr lang="en-US" dirty="0"/>
            </a:br>
            <a:r>
              <a:rPr lang="en-US" dirty="0"/>
              <a:t>We are the directors of our life’s script.</a:t>
            </a:r>
          </a:p>
          <a:p>
            <a:r>
              <a:rPr lang="en-US" b="1" dirty="0"/>
              <a:t>Prompt:</a:t>
            </a:r>
            <a:r>
              <a:rPr lang="en-US" dirty="0"/>
              <a:t> What’s one small action you took that changed your environment?</a:t>
            </a:r>
          </a:p>
        </p:txBody>
      </p:sp>
      <p:sp>
        <p:nvSpPr>
          <p:cNvPr id="4" name="Slide Number Placeholder 3"/>
          <p:cNvSpPr>
            <a:spLocks noGrp="1"/>
          </p:cNvSpPr>
          <p:nvPr>
            <p:ph type="sldNum" sz="quarter" idx="5"/>
          </p:nvPr>
        </p:nvSpPr>
        <p:spPr/>
        <p:txBody>
          <a:bodyPr/>
          <a:lstStyle/>
          <a:p>
            <a:fld id="{72EF7472-3CAE-44C8-A834-59C869C59E75}" type="slidenum">
              <a:rPr lang="en-GB" smtClean="0"/>
              <a:t>5</a:t>
            </a:fld>
            <a:endParaRPr lang="en-GB"/>
          </a:p>
        </p:txBody>
      </p:sp>
    </p:spTree>
    <p:extLst>
      <p:ext uri="{BB962C8B-B14F-4D97-AF65-F5344CB8AC3E}">
        <p14:creationId xmlns:p14="http://schemas.microsoft.com/office/powerpoint/2010/main" val="3964135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a:t>
            </a:r>
            <a:br>
              <a:rPr lang="en-US" dirty="0"/>
            </a:br>
            <a:r>
              <a:rPr lang="en-US" dirty="0"/>
              <a:t>Our environment affects us—negatively and positively.</a:t>
            </a:r>
          </a:p>
          <a:p>
            <a:r>
              <a:rPr lang="en-US" dirty="0"/>
              <a:t>Negative experiences (like accidents or hurtful behavior) can cause stress and withdrawal.</a:t>
            </a:r>
          </a:p>
          <a:p>
            <a:r>
              <a:rPr lang="en-US" dirty="0"/>
              <a:t>Positive moments (like a beautiful sunset or kindness) uplift us.</a:t>
            </a:r>
          </a:p>
          <a:p>
            <a:r>
              <a:rPr lang="en-US" dirty="0"/>
              <a:t>But it’s not just one-way!</a:t>
            </a:r>
            <a:br>
              <a:rPr lang="en-US" dirty="0"/>
            </a:br>
            <a:r>
              <a:rPr lang="en-US" dirty="0"/>
              <a:t>We can also influence our environment.</a:t>
            </a:r>
          </a:p>
          <a:p>
            <a:r>
              <a:rPr lang="en-US" dirty="0"/>
              <a:t>We are not passive observers; we are active agents.</a:t>
            </a:r>
          </a:p>
          <a:p>
            <a:r>
              <a:rPr lang="en-US" dirty="0"/>
              <a:t>“Life moves first, shadow follows.”</a:t>
            </a:r>
            <a:br>
              <a:rPr lang="en-US" dirty="0"/>
            </a:br>
            <a:r>
              <a:rPr lang="en-US" dirty="0"/>
              <a:t>We are the directors of our life’s script.</a:t>
            </a:r>
          </a:p>
          <a:p>
            <a:r>
              <a:rPr lang="en-US" b="1" dirty="0"/>
              <a:t>Prompt:</a:t>
            </a:r>
            <a:r>
              <a:rPr lang="en-US" dirty="0"/>
              <a:t> What’s one small action you took that changed your environment?</a:t>
            </a:r>
          </a:p>
        </p:txBody>
      </p:sp>
      <p:sp>
        <p:nvSpPr>
          <p:cNvPr id="4" name="Slide Number Placeholder 3"/>
          <p:cNvSpPr>
            <a:spLocks noGrp="1"/>
          </p:cNvSpPr>
          <p:nvPr>
            <p:ph type="sldNum" sz="quarter" idx="5"/>
          </p:nvPr>
        </p:nvSpPr>
        <p:spPr/>
        <p:txBody>
          <a:bodyPr/>
          <a:lstStyle/>
          <a:p>
            <a:fld id="{72EF7472-3CAE-44C8-A834-59C869C59E75}" type="slidenum">
              <a:rPr lang="en-GB" smtClean="0"/>
              <a:t>6</a:t>
            </a:fld>
            <a:endParaRPr lang="en-GB"/>
          </a:p>
        </p:txBody>
      </p:sp>
    </p:spTree>
    <p:extLst>
      <p:ext uri="{BB962C8B-B14F-4D97-AF65-F5344CB8AC3E}">
        <p14:creationId xmlns:p14="http://schemas.microsoft.com/office/powerpoint/2010/main" val="2499954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a:t>
            </a:r>
            <a:br>
              <a:rPr lang="en-US" dirty="0"/>
            </a:br>
            <a:r>
              <a:rPr lang="en-US" dirty="0"/>
              <a:t>Our environment affects us—negatively and positively.</a:t>
            </a:r>
          </a:p>
          <a:p>
            <a:r>
              <a:rPr lang="en-US" dirty="0"/>
              <a:t>Negative experiences (like accidents or hurtful behavior) can cause stress and withdrawal.</a:t>
            </a:r>
          </a:p>
          <a:p>
            <a:r>
              <a:rPr lang="en-US" dirty="0"/>
              <a:t>Positive moments (like a beautiful sunset or kindness) uplift us.</a:t>
            </a:r>
          </a:p>
          <a:p>
            <a:r>
              <a:rPr lang="en-US" dirty="0"/>
              <a:t>But it’s not just one-way!</a:t>
            </a:r>
            <a:br>
              <a:rPr lang="en-US" dirty="0"/>
            </a:br>
            <a:r>
              <a:rPr lang="en-US" dirty="0"/>
              <a:t>We can also influence our environment.</a:t>
            </a:r>
          </a:p>
          <a:p>
            <a:r>
              <a:rPr lang="en-US" dirty="0"/>
              <a:t>We are not passive observers; we are active agents.</a:t>
            </a:r>
          </a:p>
          <a:p>
            <a:r>
              <a:rPr lang="en-US" dirty="0"/>
              <a:t>“Life moves first, shadow follows.”</a:t>
            </a:r>
            <a:br>
              <a:rPr lang="en-US" dirty="0"/>
            </a:br>
            <a:r>
              <a:rPr lang="en-US" dirty="0"/>
              <a:t>We are the directors of our life’s script.</a:t>
            </a:r>
          </a:p>
          <a:p>
            <a:r>
              <a:rPr lang="en-US" b="1" dirty="0"/>
              <a:t>Prompt:</a:t>
            </a:r>
            <a:r>
              <a:rPr lang="en-US" dirty="0"/>
              <a:t> What’s one small action you took that changed your environment?</a:t>
            </a:r>
          </a:p>
        </p:txBody>
      </p:sp>
      <p:sp>
        <p:nvSpPr>
          <p:cNvPr id="4" name="Slide Number Placeholder 3"/>
          <p:cNvSpPr>
            <a:spLocks noGrp="1"/>
          </p:cNvSpPr>
          <p:nvPr>
            <p:ph type="sldNum" sz="quarter" idx="5"/>
          </p:nvPr>
        </p:nvSpPr>
        <p:spPr/>
        <p:txBody>
          <a:bodyPr/>
          <a:lstStyle/>
          <a:p>
            <a:fld id="{72EF7472-3CAE-44C8-A834-59C869C59E75}" type="slidenum">
              <a:rPr lang="en-GB" smtClean="0"/>
              <a:t>7</a:t>
            </a:fld>
            <a:endParaRPr lang="en-GB"/>
          </a:p>
        </p:txBody>
      </p:sp>
    </p:spTree>
    <p:extLst>
      <p:ext uri="{BB962C8B-B14F-4D97-AF65-F5344CB8AC3E}">
        <p14:creationId xmlns:p14="http://schemas.microsoft.com/office/powerpoint/2010/main" val="3156120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a:t>
            </a:r>
            <a:br>
              <a:rPr lang="en-US" dirty="0"/>
            </a:br>
            <a:r>
              <a:rPr lang="en-US" dirty="0"/>
              <a:t>How do we create inner change? Through chanting Nam-</a:t>
            </a:r>
            <a:r>
              <a:rPr lang="en-US" dirty="0" err="1"/>
              <a:t>myoho</a:t>
            </a:r>
            <a:r>
              <a:rPr lang="en-US" dirty="0"/>
              <a:t>-</a:t>
            </a:r>
            <a:r>
              <a:rPr lang="en-US" dirty="0" err="1"/>
              <a:t>renge-kyo</a:t>
            </a:r>
            <a:r>
              <a:rPr lang="en-US" dirty="0"/>
              <a:t>.</a:t>
            </a:r>
          </a:p>
          <a:p>
            <a:r>
              <a:rPr lang="en-US" dirty="0"/>
              <a:t>This practice awakens inner strength and resilience.</a:t>
            </a:r>
          </a:p>
          <a:p>
            <a:r>
              <a:rPr lang="en-US" dirty="0"/>
              <a:t>It transforms setbacks into opportunities for growth and joy.</a:t>
            </a:r>
          </a:p>
          <a:p>
            <a:r>
              <a:rPr lang="en-US" dirty="0"/>
              <a:t>Inner change leads to outer change.</a:t>
            </a:r>
          </a:p>
          <a:p>
            <a:r>
              <a:rPr lang="en-US" b="1" dirty="0"/>
              <a:t>Prompt:</a:t>
            </a:r>
            <a:r>
              <a:rPr lang="en-US" dirty="0"/>
              <a:t> What challenge would you like to transform this week?</a:t>
            </a:r>
          </a:p>
        </p:txBody>
      </p:sp>
      <p:sp>
        <p:nvSpPr>
          <p:cNvPr id="4" name="Slide Number Placeholder 3"/>
          <p:cNvSpPr>
            <a:spLocks noGrp="1"/>
          </p:cNvSpPr>
          <p:nvPr>
            <p:ph type="sldNum" sz="quarter" idx="5"/>
          </p:nvPr>
        </p:nvSpPr>
        <p:spPr/>
        <p:txBody>
          <a:bodyPr/>
          <a:lstStyle/>
          <a:p>
            <a:fld id="{72EF7472-3CAE-44C8-A834-59C869C59E75}" type="slidenum">
              <a:rPr lang="en-GB" smtClean="0"/>
              <a:t>8</a:t>
            </a:fld>
            <a:endParaRPr lang="en-GB"/>
          </a:p>
        </p:txBody>
      </p:sp>
    </p:spTree>
    <p:extLst>
      <p:ext uri="{BB962C8B-B14F-4D97-AF65-F5344CB8AC3E}">
        <p14:creationId xmlns:p14="http://schemas.microsoft.com/office/powerpoint/2010/main" val="392511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a:t>
            </a:r>
            <a:br>
              <a:rPr lang="en-US" dirty="0"/>
            </a:br>
            <a:r>
              <a:rPr lang="en-US" dirty="0"/>
              <a:t>How do we create inner change? Through chanting Nam-</a:t>
            </a:r>
            <a:r>
              <a:rPr lang="en-US" dirty="0" err="1"/>
              <a:t>myoho</a:t>
            </a:r>
            <a:r>
              <a:rPr lang="en-US" dirty="0"/>
              <a:t>-</a:t>
            </a:r>
            <a:r>
              <a:rPr lang="en-US" dirty="0" err="1"/>
              <a:t>renge-kyo</a:t>
            </a:r>
            <a:r>
              <a:rPr lang="en-US" dirty="0"/>
              <a:t>.</a:t>
            </a:r>
          </a:p>
          <a:p>
            <a:r>
              <a:rPr lang="en-US" dirty="0"/>
              <a:t>This practice awakens inner strength and resilience.</a:t>
            </a:r>
          </a:p>
          <a:p>
            <a:r>
              <a:rPr lang="en-US" dirty="0"/>
              <a:t>It transforms setbacks into opportunities for growth and joy.</a:t>
            </a:r>
          </a:p>
          <a:p>
            <a:r>
              <a:rPr lang="en-US" dirty="0"/>
              <a:t>Inner change leads to outer change.</a:t>
            </a:r>
          </a:p>
          <a:p>
            <a:r>
              <a:rPr lang="en-US" b="1" dirty="0"/>
              <a:t>Prompt:</a:t>
            </a:r>
            <a:r>
              <a:rPr lang="en-US" dirty="0"/>
              <a:t> What challenge would you like to transform this week?</a:t>
            </a:r>
          </a:p>
        </p:txBody>
      </p:sp>
      <p:sp>
        <p:nvSpPr>
          <p:cNvPr id="4" name="Slide Number Placeholder 3"/>
          <p:cNvSpPr>
            <a:spLocks noGrp="1"/>
          </p:cNvSpPr>
          <p:nvPr>
            <p:ph type="sldNum" sz="quarter" idx="5"/>
          </p:nvPr>
        </p:nvSpPr>
        <p:spPr/>
        <p:txBody>
          <a:bodyPr/>
          <a:lstStyle/>
          <a:p>
            <a:fld id="{72EF7472-3CAE-44C8-A834-59C869C59E75}" type="slidenum">
              <a:rPr lang="en-GB" smtClean="0"/>
              <a:t>9</a:t>
            </a:fld>
            <a:endParaRPr lang="en-GB"/>
          </a:p>
        </p:txBody>
      </p:sp>
    </p:spTree>
    <p:extLst>
      <p:ext uri="{BB962C8B-B14F-4D97-AF65-F5344CB8AC3E}">
        <p14:creationId xmlns:p14="http://schemas.microsoft.com/office/powerpoint/2010/main" val="2542330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anchor="t">
            <a:normAutofit/>
          </a:bodyPr>
          <a:lstStyle>
            <a:lvl1pPr algn="l">
              <a:defRPr sz="9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F91071A-A69E-4756-A27D-7C7C5F9F32BB}" type="datetime1">
              <a:rPr lang="en-US" smtClean="0"/>
              <a:t>10/17/2025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600857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10/17/2025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5611933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3" y="1012952"/>
            <a:ext cx="4023360" cy="1636776"/>
          </a:xfrm>
        </p:spPr>
        <p:txBody>
          <a:bodyPr anchor="b">
            <a:normAutofit/>
          </a:bodyPr>
          <a:lstStyle>
            <a:lvl1pPr>
              <a:defRPr sz="4800"/>
            </a:lvl1pPr>
          </a:lstStyle>
          <a:p>
            <a:r>
              <a:rPr lang="en-US"/>
              <a:t>Click to edit Master title style</a:t>
            </a:r>
          </a:p>
        </p:txBody>
      </p:sp>
      <p:sp>
        <p:nvSpPr>
          <p:cNvPr id="10" name="Picture Placeholder 7">
            <a:extLst>
              <a:ext uri="{FF2B5EF4-FFF2-40B4-BE49-F238E27FC236}">
                <a16:creationId xmlns:a16="http://schemas.microsoft.com/office/drawing/2014/main" id="{BA22E09C-1954-DBFC-E669-2449D22D2D2E}"/>
              </a:ext>
            </a:extLst>
          </p:cNvPr>
          <p:cNvSpPr>
            <a:spLocks noGrp="1"/>
          </p:cNvSpPr>
          <p:nvPr>
            <p:ph type="pic" sz="quarter" idx="14"/>
          </p:nvPr>
        </p:nvSpPr>
        <p:spPr>
          <a:xfrm>
            <a:off x="342901" y="345109"/>
            <a:ext cx="6714969" cy="6163508"/>
          </a:xfrm>
          <a:custGeom>
            <a:avLst/>
            <a:gdLst>
              <a:gd name="connsiteX0" fmla="*/ 312551 w 6714969"/>
              <a:gd name="connsiteY0" fmla="*/ 0 h 6163508"/>
              <a:gd name="connsiteX1" fmla="*/ 6402418 w 6714969"/>
              <a:gd name="connsiteY1" fmla="*/ 0 h 6163508"/>
              <a:gd name="connsiteX2" fmla="*/ 6714969 w 6714969"/>
              <a:gd name="connsiteY2" fmla="*/ 312551 h 6163508"/>
              <a:gd name="connsiteX3" fmla="*/ 6714969 w 6714969"/>
              <a:gd name="connsiteY3" fmla="*/ 5850957 h 6163508"/>
              <a:gd name="connsiteX4" fmla="*/ 6402418 w 6714969"/>
              <a:gd name="connsiteY4" fmla="*/ 6163508 h 6163508"/>
              <a:gd name="connsiteX5" fmla="*/ 312551 w 6714969"/>
              <a:gd name="connsiteY5" fmla="*/ 6163508 h 6163508"/>
              <a:gd name="connsiteX6" fmla="*/ 0 w 6714969"/>
              <a:gd name="connsiteY6" fmla="*/ 5850957 h 6163508"/>
              <a:gd name="connsiteX7" fmla="*/ 0 w 6714969"/>
              <a:gd name="connsiteY7" fmla="*/ 312551 h 6163508"/>
              <a:gd name="connsiteX8" fmla="*/ 312551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312551" y="0"/>
                </a:moveTo>
                <a:lnTo>
                  <a:pt x="6402418" y="0"/>
                </a:lnTo>
                <a:cubicBezTo>
                  <a:pt x="6575035" y="0"/>
                  <a:pt x="6714969" y="139934"/>
                  <a:pt x="6714969" y="312551"/>
                </a:cubicBezTo>
                <a:lnTo>
                  <a:pt x="6714969" y="5850957"/>
                </a:lnTo>
                <a:cubicBezTo>
                  <a:pt x="6714969" y="6023574"/>
                  <a:pt x="6575035" y="6163508"/>
                  <a:pt x="6402418" y="6163508"/>
                </a:cubicBezTo>
                <a:lnTo>
                  <a:pt x="312551" y="6163508"/>
                </a:lnTo>
                <a:cubicBezTo>
                  <a:pt x="139934" y="6163508"/>
                  <a:pt x="0" y="6023574"/>
                  <a:pt x="0" y="5850957"/>
                </a:cubicBezTo>
                <a:lnTo>
                  <a:pt x="0" y="312551"/>
                </a:lnTo>
                <a:cubicBezTo>
                  <a:pt x="0" y="139934"/>
                  <a:pt x="139934" y="0"/>
                  <a:pt x="312551" y="0"/>
                </a:cubicBezTo>
                <a:close/>
              </a:path>
            </a:pathLst>
          </a:custGeom>
          <a:blipFill>
            <a:blip r:embed="rId2"/>
            <a:stretch>
              <a:fillRect/>
            </a:stretch>
          </a:blipFill>
        </p:spPr>
        <p:txBody>
          <a:bodyPr wrap="square">
            <a:noAutofit/>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10/17/2025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9251305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239D5A0-3316-4C32-929A-0D0DB97D10BB}" type="datetime1">
              <a:rPr lang="en-US" smtClean="0"/>
              <a:t>10/17/2025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68694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FBBADD7-305F-4EB9-8736-D791FAF7A4D4}" type="datetime1">
              <a:rPr lang="en-US" smtClean="0"/>
              <a:t>10/17/2025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05354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80"/>
            <a:ext cx="11328845" cy="740664"/>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29768" y="1380744"/>
            <a:ext cx="11328844" cy="4901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649238A-C249-43B5-82BC-D29F8CAE992A}" type="datetime1">
              <a:rPr lang="en-US" smtClean="0"/>
              <a:t>10/17/2025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99823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4546182-1DDF-4ACE-B05D-D855179AB21D}" type="datetime1">
              <a:rPr lang="en-US" smtClean="0"/>
              <a:t>10/17/2025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661659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879F24-F3CA-4AD0-8BF8-AB0BBB30EE08}" type="datetime1">
              <a:rPr lang="en-US" smtClean="0"/>
              <a:t>10/17/2025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45150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4342EAA-E00A-40E8-8E99-2669E0367007}" type="datetime1">
              <a:rPr lang="en-US" smtClean="0"/>
              <a:t>10/17/2025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267557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4035030-C135-4A24-944D-06B773D2F2E6}" type="datetime1">
              <a:rPr lang="en-US" smtClean="0"/>
              <a:t>10/17/2025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52647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AA5E6FB-0D10-49C4-88DE-98215C666BA1}" type="datetime1">
              <a:rPr lang="en-US" smtClean="0"/>
              <a:t>10/17/2025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54785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20D1C923-C708-4EAA-A92A-FF81A8F7DA0D}" type="datetime1">
              <a:rPr lang="en-US" smtClean="0"/>
              <a:t>10/17/2025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973821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242880F-92D7-4796-B72D-6CF83054BAF5}" type="datetime1">
              <a:rPr lang="en-US" smtClean="0"/>
              <a:t>10/17/2025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298493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523749-65BA-43BD-B2BF-FF5A4C96AE14}" type="datetime1">
              <a:rPr lang="en-US" smtClean="0"/>
              <a:t>10/17/2025</a:t>
            </a:fld>
            <a:endParaRPr lang="en-US" dirty="0"/>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243897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561C12A-E1D5-4BE9-85D9-F221F70F4931}" type="datetime1">
              <a:rPr lang="en-US" smtClean="0"/>
              <a:t>10/17/2025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985962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BBDBE6-5750-4902-BDAA-20F546DD8AD7}" type="datetime1">
              <a:rPr lang="en-US" smtClean="0"/>
              <a:t>10/17/2025</a:t>
            </a:fld>
            <a:endParaRPr lang="en-US" dirty="0"/>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7249366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01C4331-C33F-4DC1-AB74-C520A718CE2B}" type="datetime1">
              <a:rPr lang="en-US" smtClean="0"/>
              <a:t>10/17/2025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554945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91A4764-83A9-4A81-9507-BED109D81520}" type="datetime1">
              <a:rPr lang="en-US" smtClean="0"/>
              <a:t>10/17/2025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5422875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9B2C6C9-D30C-4946-92A4-454A5FC69685}" type="datetime1">
              <a:rPr lang="en-US" smtClean="0"/>
              <a:t>10/17/2025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180562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D479CC6-BB04-42D6-AB0C-BAA184663D94}" type="datetime1">
              <a:rPr lang="en-US" smtClean="0"/>
              <a:t>10/17/2025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624149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B3D66E4-8050-49E4-B8D2-06214BFB7C0A}" type="datetime1">
              <a:rPr lang="en-US" smtClean="0"/>
              <a:t>10/17/2025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125574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EE7AEA2F-0823-4BD6-88F7-6D0D98F52C93}" type="datetime1">
              <a:rPr lang="en-US" smtClean="0"/>
              <a:t>10/17/2025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66854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anchor="t">
            <a:normAutofit/>
          </a:bodyPr>
          <a:lstStyle>
            <a:lvl1pPr algn="l">
              <a:defRPr sz="125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B761AAA3-5155-4231-8EEA-4F6426D8887B}" type="datetime1">
              <a:rPr lang="en-US" smtClean="0"/>
              <a:t>10/17/2025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8842752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06092A99-204A-46CE-8F70-09D6B2D34877}" type="datetime1">
              <a:rPr lang="en-US" smtClean="0"/>
              <a:t>10/17/2025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270007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8749EA3-15DE-451B-A24B-ACC8EA0B6D09}" type="datetime1">
              <a:rPr lang="en-US" smtClean="0"/>
              <a:t>10/17/2025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520785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F1343DB-FCC0-4D52-80F2-173D55390D61}" type="datetime1">
              <a:rPr lang="en-US" smtClean="0"/>
              <a:t>10/17/2025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069162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57C7506-9AD1-49AD-BE44-C83E35401EAD}" type="datetime1">
              <a:rPr lang="en-US" smtClean="0"/>
              <a:t>10/17/2025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828476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40080"/>
            <a:ext cx="11155680" cy="970463"/>
          </a:xfrm>
        </p:spPr>
        <p:txBody>
          <a:bodyPr anchor="ctr"/>
          <a:lstStyle/>
          <a:p>
            <a:r>
              <a:rPr lang="en-US"/>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F94BF2A-D949-4DFB-9912-9D6234B797F2}" type="datetime1">
              <a:rPr lang="en-US" smtClean="0"/>
              <a:t>10/17/2025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054885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563594C-FF61-4FB6-A5E4-597CB7D69CB6}" type="datetime1">
              <a:rPr lang="en-US" smtClean="0"/>
              <a:t>10/17/2025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732256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9D205C6-AA77-4A66-BB27-EE68DDD0D193}" type="datetime1">
              <a:rPr lang="en-US" smtClean="0"/>
              <a:t>10/17/2025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4180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64F05DF3-EEC7-45DF-A943-3E12702079E5}" type="datetime1">
              <a:rPr lang="en-US" smtClean="0"/>
              <a:t>10/17/2025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5" y="4989044"/>
            <a:ext cx="11201399" cy="1225296"/>
          </a:xfrm>
        </p:spPr>
        <p:txBody>
          <a:bodyPr>
            <a:normAutofit/>
          </a:bodyPr>
          <a:lstStyle>
            <a:lvl1pPr marL="0" indent="0" algn="ctr">
              <a:buNone/>
              <a:defRPr sz="2400">
                <a:solidFill>
                  <a:schemeClr val="tx2">
                    <a:lumMod val="90000"/>
                    <a:lumOff val="10000"/>
                  </a:schemeClr>
                </a:solidFill>
              </a:defRPr>
            </a:lvl1pPr>
            <a:lvl2pPr marL="228600" indent="0" algn="ctr">
              <a:buNone/>
              <a:defRPr sz="2000">
                <a:solidFill>
                  <a:schemeClr val="tx2">
                    <a:lumMod val="90000"/>
                    <a:lumOff val="10000"/>
                  </a:schemeClr>
                </a:solidFill>
              </a:defRPr>
            </a:lvl2pPr>
            <a:lvl3pPr marL="457200" indent="0" algn="ctr">
              <a:buNone/>
              <a:defRPr sz="1800">
                <a:solidFill>
                  <a:schemeClr val="tx2">
                    <a:lumMod val="90000"/>
                    <a:lumOff val="10000"/>
                  </a:schemeClr>
                </a:solidFill>
              </a:defRPr>
            </a:lvl3pPr>
            <a:lvl4pPr marL="685800" indent="0" algn="ctr">
              <a:buNone/>
              <a:defRPr sz="1600">
                <a:solidFill>
                  <a:schemeClr val="tx2">
                    <a:lumMod val="90000"/>
                    <a:lumOff val="10000"/>
                  </a:schemeClr>
                </a:solidFill>
              </a:defRPr>
            </a:lvl4pPr>
            <a:lvl5pPr marL="914400" indent="0" algn="ctr">
              <a:buNone/>
              <a:defRPr sz="14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6202693"/>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4F39EAFF-A363-4554-A2A5-F61FABD0CE04}" type="datetime1">
              <a:rPr lang="en-US" smtClean="0"/>
              <a:t>10/17/2025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6" y="4989044"/>
            <a:ext cx="11201400" cy="1225296"/>
          </a:xfrm>
        </p:spPr>
        <p:txBody>
          <a:bodyPr>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8011437"/>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29768" y="603504"/>
            <a:ext cx="11201400" cy="4206240"/>
          </a:xfrm>
        </p:spPr>
        <p:txBody>
          <a:bodyPr>
            <a:normAutofit/>
          </a:bodyPr>
          <a:lstStyle>
            <a:lvl1pPr algn="l">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90F47950-0717-4110-9557-F08D8A545BF8}" type="datetime1">
              <a:rPr lang="en-US" smtClean="0"/>
              <a:t>10/17/2025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29768" y="4809744"/>
            <a:ext cx="5897880" cy="1353312"/>
          </a:xfrm>
        </p:spPr>
        <p:txBody>
          <a:bodyPr>
            <a:normAutofit/>
          </a:bodyPr>
          <a:lstStyle>
            <a:lvl1pPr marL="0" indent="0" algn="l">
              <a:buNone/>
              <a:defRPr sz="2800">
                <a:solidFill>
                  <a:schemeClr val="tx2">
                    <a:lumMod val="90000"/>
                    <a:lumOff val="10000"/>
                  </a:schemeClr>
                </a:solidFill>
              </a:defRPr>
            </a:lvl1pPr>
            <a:lvl2pPr marL="228600" indent="0" algn="l">
              <a:buNone/>
              <a:defRPr sz="2400">
                <a:solidFill>
                  <a:schemeClr val="tx2">
                    <a:lumMod val="90000"/>
                    <a:lumOff val="10000"/>
                  </a:schemeClr>
                </a:solidFill>
              </a:defRPr>
            </a:lvl2pPr>
            <a:lvl3pPr marL="457200" indent="0" algn="l">
              <a:buNone/>
              <a:defRPr sz="2000">
                <a:solidFill>
                  <a:schemeClr val="tx2">
                    <a:lumMod val="90000"/>
                    <a:lumOff val="10000"/>
                  </a:schemeClr>
                </a:solidFill>
              </a:defRPr>
            </a:lvl3pPr>
            <a:lvl4pPr marL="685800" indent="0" algn="l">
              <a:buNone/>
              <a:defRPr sz="1800">
                <a:solidFill>
                  <a:schemeClr val="tx2">
                    <a:lumMod val="90000"/>
                    <a:lumOff val="10000"/>
                  </a:schemeClr>
                </a:solidFill>
              </a:defRPr>
            </a:lvl4pPr>
            <a:lvl5pPr marL="914400" indent="0" algn="l">
              <a:buNone/>
              <a:defRPr sz="16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311955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t">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A94E042F-6826-4E41-A6B0-8BF606E4151E}" type="datetime1">
              <a:rPr lang="en-US" smtClean="0"/>
              <a:t>10/17/2025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2094866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B911F94A-833D-4D19-8ACB-52DAEF08569A}" type="datetime1">
              <a:rPr lang="en-US" smtClean="0"/>
              <a:t>10/17/2025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16733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anchor="ctr">
            <a:normAutofit/>
          </a:bodyPr>
          <a:lstStyle>
            <a:lvl1pPr>
              <a:defRPr sz="44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350C3A70-5484-4418-A739-7B973E09E7E8}" type="datetime1">
              <a:rPr lang="en-US" smtClean="0"/>
              <a:t>10/17/2025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276088"/>
            <a:ext cx="9198864" cy="466344"/>
          </a:xfrm>
        </p:spPr>
        <p:txBody>
          <a:bodyPr>
            <a:normAutofit/>
          </a:bodyPr>
          <a:lstStyle>
            <a:lvl1pPr marL="0" indent="0">
              <a:buNone/>
              <a:defRPr sz="2200" b="1">
                <a:solidFill>
                  <a:schemeClr val="tx2">
                    <a:lumMod val="75000"/>
                    <a:lumOff val="25000"/>
                  </a:schemeClr>
                </a:solidFill>
              </a:defRPr>
            </a:lvl1pPr>
            <a:lvl2pPr marL="228600" indent="0">
              <a:buNone/>
              <a:defRPr sz="2000" b="1">
                <a:solidFill>
                  <a:schemeClr val="tx2">
                    <a:lumMod val="75000"/>
                    <a:lumOff val="25000"/>
                  </a:schemeClr>
                </a:solidFill>
              </a:defRPr>
            </a:lvl2pPr>
            <a:lvl3pPr marL="457200" indent="0">
              <a:buNone/>
              <a:defRPr sz="1800" b="1">
                <a:solidFill>
                  <a:schemeClr val="tx2">
                    <a:lumMod val="75000"/>
                    <a:lumOff val="25000"/>
                  </a:schemeClr>
                </a:solidFill>
              </a:defRPr>
            </a:lvl3pPr>
            <a:lvl4pPr marL="685800" indent="0">
              <a:buNone/>
              <a:defRPr sz="1600" b="1">
                <a:solidFill>
                  <a:schemeClr val="tx2">
                    <a:lumMod val="75000"/>
                    <a:lumOff val="25000"/>
                  </a:schemeClr>
                </a:solidFill>
              </a:defRPr>
            </a:lvl4pPr>
            <a:lvl5pPr marL="914400" indent="0">
              <a:buNone/>
              <a:defRPr sz="1400" b="1">
                <a:solidFill>
                  <a:schemeClr val="tx2">
                    <a:lumMod val="75000"/>
                    <a:lumOff val="25000"/>
                  </a:schemeClr>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67581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4A9563B-AAD5-FEB6-A529-82D8BF95E524}"/>
              </a:ext>
            </a:extLst>
          </p:cNvPr>
          <p:cNvSpPr/>
          <p:nvPr userDrawn="1"/>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23A9960C-742D-4508-821A-E36FD033CDBF}" type="datetime1">
              <a:rPr lang="en-US" smtClean="0"/>
              <a:t>10/17/2025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33794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9619488" cy="4526280"/>
          </a:xfrm>
        </p:spPr>
        <p:txBody>
          <a:bodyPr anchor="ctr">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B7E0D0A5-9A76-413F-B8E0-5A45841D7E46}" type="datetime1">
              <a:rPr lang="en-US" smtClean="0"/>
              <a:t>10/17/2025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760380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1179576"/>
            <a:ext cx="9317736" cy="3785616"/>
          </a:xfrm>
        </p:spPr>
        <p:txBody>
          <a:bodyPr anchor="b">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D0AF003-CBE1-47D7-BB91-14D8E3A57039}" type="datetime1">
              <a:rPr lang="en-US" smtClean="0"/>
              <a:t>10/17/2025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875428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8FEEC48-96C8-40C8-BC32-68BFC261013A}" type="datetime1">
              <a:rPr lang="en-US" smtClean="0"/>
              <a:t>10/17/2025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591010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E7079F91-8FDB-4AB3-84FB-6B8E68AF702B}" type="datetime1">
              <a:rPr lang="en-US" smtClean="0"/>
              <a:t>10/17/2025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2480265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0061D436-D43A-4662-BADB-33E2F793B997}" type="datetime1">
              <a:rPr lang="en-US" smtClean="0"/>
              <a:t>10/17/2025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616126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21DC9DBE-31FF-4D71-B719-92EBAC3193CE}" type="datetime1">
              <a:rPr lang="en-US" smtClean="0"/>
              <a:t>10/17/2025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818580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62F576B-5432-44C5-AE72-B8C78722FE99}" type="datetime1">
              <a:rPr lang="en-US" smtClean="0"/>
              <a:t>10/17/2025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6308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srcRect/>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3E408205-B154-4943-AEBC-86E16421E5DB}" type="datetime1">
              <a:rPr lang="en-US" smtClean="0"/>
              <a:t>10/17/2025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0348426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p:nvPr>
        </p:nvSpPr>
        <p:spPr>
          <a:xfrm>
            <a:off x="5063319" y="342901"/>
            <a:ext cx="6785782"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a:blip r:embed="rId2"/>
            <a:stretch>
              <a:fillRect/>
            </a:stretch>
          </a:blipFill>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4366CE1-0051-42BD-BBD3-CB4EC65FC51D}" type="datetime1">
              <a:rPr lang="en-US" smtClean="0"/>
              <a:t>10/17/2025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402131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Autofit/>
          </a:bodyPr>
          <a:lstStyle>
            <a:lvl1pPr>
              <a:defRPr sz="80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D404B75-5BA7-423E-A6AE-B3781CB72AA9}" type="datetime1">
              <a:rPr lang="en-US" smtClean="0"/>
              <a:t>10/17/2025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94738606"/>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FC1F7B-2472-4057-932A-A13696216B5F}" type="datetime1">
              <a:rPr lang="en-US" smtClean="0"/>
              <a:t>10/17/2025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2521162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D144122-2A67-493C-895E-2682608B0F6A}" type="datetime1">
              <a:rPr lang="en-US" smtClean="0"/>
              <a:t>10/17/2025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p:nvPr>
        </p:nvSpPr>
        <p:spPr>
          <a:xfrm>
            <a:off x="6517247" y="342900"/>
            <a:ext cx="5334000"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a:blip r:embed="rId2"/>
            <a:stretch>
              <a:fillRect/>
            </a:stretch>
          </a:blipFill>
        </p:spPr>
        <p:txBody>
          <a:bodyPr wrap="square">
            <a:noAutofit/>
          </a:bodyPr>
          <a:lstStyle/>
          <a:p>
            <a:endParaRPr lang="en-US" dirty="0"/>
          </a:p>
        </p:txBody>
      </p:sp>
    </p:spTree>
    <p:extLst>
      <p:ext uri="{BB962C8B-B14F-4D97-AF65-F5344CB8AC3E}">
        <p14:creationId xmlns:p14="http://schemas.microsoft.com/office/powerpoint/2010/main" val="36985867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486A74E5-A9C0-4E5C-851E-13F6D920EA1A}" type="datetime1">
              <a:rPr lang="en-US" smtClean="0"/>
              <a:t>10/17/2025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209549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userDrawn="1"/>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3188DBF3-F598-4A31-8E9B-511F7F0D5E47}" type="datetime1">
              <a:rPr lang="en-US" smtClean="0"/>
              <a:t>10/17/2025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353770850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bg1"/>
                </a:solidFill>
              </a:defRPr>
            </a:lvl1pPr>
          </a:lstStyle>
          <a:p>
            <a:fld id="{3188DBF3-F598-4A31-8E9B-511F7F0D5E47}" type="datetime1">
              <a:rPr lang="en-US" smtClean="0"/>
              <a:pPr/>
              <a:t>10/17/2025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bg1"/>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2011457735"/>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oleObject" Target="../embeddings/oleObject1.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C7589382-CFE4-10AA-0A8D-4759E68E0B62}"/>
              </a:ext>
            </a:extLst>
          </p:cNvPr>
          <p:cNvGraphicFramePr>
            <a:graphicFrameLocks noChangeAspect="1"/>
          </p:cNvGraphicFramePr>
          <p:nvPr userDrawn="1">
            <p:custDataLst>
              <p:tags r:id="rId54"/>
            </p:custDataLst>
            <p:extLst>
              <p:ext uri="{D42A27DB-BD31-4B8C-83A1-F6EECF244321}">
                <p14:modId xmlns:p14="http://schemas.microsoft.com/office/powerpoint/2010/main" val="30550284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5" imgW="908" imgH="912" progId="TCLayout.ActiveDocument.1">
                  <p:embed/>
                </p:oleObj>
              </mc:Choice>
              <mc:Fallback>
                <p:oleObj name="think-cell Slide" r:id="rId55" imgW="908" imgH="912" progId="TCLayout.ActiveDocument.1">
                  <p:embed/>
                  <p:pic>
                    <p:nvPicPr>
                      <p:cNvPr id="8" name="think-cell data - do not delete" hidden="1">
                        <a:extLst>
                          <a:ext uri="{FF2B5EF4-FFF2-40B4-BE49-F238E27FC236}">
                            <a16:creationId xmlns:a16="http://schemas.microsoft.com/office/drawing/2014/main" id="{C7589382-CFE4-10AA-0A8D-4759E68E0B62}"/>
                          </a:ext>
                        </a:extLst>
                      </p:cNvPr>
                      <p:cNvPicPr/>
                      <p:nvPr/>
                    </p:nvPicPr>
                    <p:blipFill>
                      <a:blip r:embed="rId56"/>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8A7B9ABC-2BDA-432C-8D53-84813DB6E36F}" type="datetime1">
              <a:rPr lang="en-US" smtClean="0"/>
              <a:t>10/17/2025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882440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2.x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5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DDB45-9B58-AA24-AAEA-CB72045774CF}"/>
              </a:ext>
            </a:extLst>
          </p:cNvPr>
          <p:cNvSpPr>
            <a:spLocks noGrp="1"/>
          </p:cNvSpPr>
          <p:nvPr>
            <p:ph type="ctrTitle"/>
          </p:nvPr>
        </p:nvSpPr>
        <p:spPr>
          <a:xfrm>
            <a:off x="429768" y="438912"/>
            <a:ext cx="9317736" cy="4453128"/>
          </a:xfrm>
        </p:spPr>
        <p:txBody>
          <a:bodyPr anchor="t">
            <a:normAutofit/>
          </a:bodyPr>
          <a:lstStyle/>
          <a:p>
            <a:r>
              <a:rPr lang="en-GB" sz="7400" dirty="0"/>
              <a:t>Transforming Life &amp; Environment: A Buddhist Perspective</a:t>
            </a:r>
          </a:p>
        </p:txBody>
      </p:sp>
      <p:sp>
        <p:nvSpPr>
          <p:cNvPr id="3" name="Subtitle 2">
            <a:extLst>
              <a:ext uri="{FF2B5EF4-FFF2-40B4-BE49-F238E27FC236}">
                <a16:creationId xmlns:a16="http://schemas.microsoft.com/office/drawing/2014/main" id="{D335B585-2627-FFA6-48F3-5106E979ECE9}"/>
              </a:ext>
            </a:extLst>
          </p:cNvPr>
          <p:cNvSpPr>
            <a:spLocks noGrp="1"/>
          </p:cNvSpPr>
          <p:nvPr>
            <p:ph type="subTitle" idx="1"/>
          </p:nvPr>
        </p:nvSpPr>
        <p:spPr>
          <a:xfrm>
            <a:off x="429768" y="4965192"/>
            <a:ext cx="5431536" cy="1289304"/>
          </a:xfrm>
        </p:spPr>
        <p:txBody>
          <a:bodyPr anchor="b">
            <a:normAutofit/>
          </a:bodyPr>
          <a:lstStyle/>
          <a:p>
            <a:r>
              <a:rPr lang="en-GB"/>
              <a:t>Exploring interconnectedness and inner transformation impacts</a:t>
            </a:r>
          </a:p>
        </p:txBody>
      </p:sp>
    </p:spTree>
    <p:extLst>
      <p:ext uri="{BB962C8B-B14F-4D97-AF65-F5344CB8AC3E}">
        <p14:creationId xmlns:p14="http://schemas.microsoft.com/office/powerpoint/2010/main" val="366199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grpId="1" nodeType="withEffect">
                                  <p:stCondLst>
                                    <p:cond delay="250"/>
                                  </p:stCondLst>
                                  <p:iterate type="wd">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D68B4-3D54-10E8-0CE0-FBE6F0F6C745}"/>
              </a:ext>
            </a:extLst>
          </p:cNvPr>
          <p:cNvSpPr>
            <a:spLocks noGrp="1"/>
          </p:cNvSpPr>
          <p:nvPr>
            <p:ph type="title"/>
          </p:nvPr>
        </p:nvSpPr>
        <p:spPr/>
        <p:txBody>
          <a:bodyPr>
            <a:normAutofit/>
          </a:bodyPr>
          <a:lstStyle/>
          <a:p>
            <a:r>
              <a:rPr lang="en-GB" sz="4400"/>
              <a:t>Principle of mutual transformation: inner change leads to outer change</a:t>
            </a:r>
          </a:p>
        </p:txBody>
      </p:sp>
      <p:graphicFrame>
        <p:nvGraphicFramePr>
          <p:cNvPr id="4" name="Content Placeholder 4">
            <a:extLst>
              <a:ext uri="{FF2B5EF4-FFF2-40B4-BE49-F238E27FC236}">
                <a16:creationId xmlns:a16="http://schemas.microsoft.com/office/drawing/2014/main" id="{53E98BCF-903E-4FE4-AF03-E8439502B2BF}"/>
              </a:ext>
            </a:extLst>
          </p:cNvPr>
          <p:cNvGraphicFramePr>
            <a:graphicFrameLocks noGrp="1"/>
          </p:cNvGraphicFramePr>
          <p:nvPr>
            <p:ph idx="1"/>
            <p:extLst>
              <p:ext uri="{D42A27DB-BD31-4B8C-83A1-F6EECF244321}">
                <p14:modId xmlns:p14="http://schemas.microsoft.com/office/powerpoint/2010/main" val="1903215900"/>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37159" y="329450"/>
          <a:ext cx="11924209" cy="619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04421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C7140-CB70-C92D-F054-F8D5CE247108}"/>
              </a:ext>
            </a:extLst>
          </p:cNvPr>
          <p:cNvSpPr>
            <a:spLocks noGrp="1"/>
          </p:cNvSpPr>
          <p:nvPr>
            <p:ph type="title"/>
          </p:nvPr>
        </p:nvSpPr>
        <p:spPr>
          <a:xfrm>
            <a:off x="429768" y="1810512"/>
            <a:ext cx="7772400" cy="4562856"/>
          </a:xfrm>
        </p:spPr>
        <p:txBody>
          <a:bodyPr anchor="b">
            <a:normAutofit/>
          </a:bodyPr>
          <a:lstStyle/>
          <a:p>
            <a:r>
              <a:rPr lang="en-GB"/>
              <a:t>Esho Funi: Non-duality of Life and Environment</a:t>
            </a:r>
          </a:p>
        </p:txBody>
      </p:sp>
      <p:sp>
        <p:nvSpPr>
          <p:cNvPr id="7" name="Text Placeholder 2">
            <a:extLst>
              <a:ext uri="{FF2B5EF4-FFF2-40B4-BE49-F238E27FC236}">
                <a16:creationId xmlns:a16="http://schemas.microsoft.com/office/drawing/2014/main" id="{FC7A05F2-E980-80F2-5544-D3778AC58BAB}"/>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1485587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22949-1D18-9C78-E3FF-A659E60ACAB1}"/>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Definition and explanation of Esho Funi</a:t>
            </a:r>
          </a:p>
        </p:txBody>
      </p:sp>
      <p:pic>
        <p:nvPicPr>
          <p:cNvPr id="4" name="Content Placeholder 3" descr="Afforestation and forest management reduce CO2 and protect land sdgs">
            <a:extLst>
              <a:ext uri="{FF2B5EF4-FFF2-40B4-BE49-F238E27FC236}">
                <a16:creationId xmlns:a16="http://schemas.microsoft.com/office/drawing/2014/main" id="{E6BFF38D-E788-4D27-ACDF-64B05E37414A}"/>
              </a:ext>
            </a:extLst>
          </p:cNvPr>
          <p:cNvPicPr>
            <a:picLocks noGrp="1" noChangeAspect="1"/>
          </p:cNvPicPr>
          <p:nvPr>
            <p:ph type="pic" sz="quarter" idx="13"/>
          </p:nvPr>
        </p:nvPicPr>
        <p:blipFill>
          <a:blip r:embed="rId3"/>
          <a:srcRect l="13751" r="18888"/>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599C6A5B-C14E-416C-8080-37286009C7D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1000" b="1"/>
              <a:t>Concept of Non-Duality</a:t>
            </a:r>
          </a:p>
          <a:p>
            <a:pPr marL="0" lvl="1" indent="0">
              <a:lnSpc>
                <a:spcPct val="90000"/>
              </a:lnSpc>
              <a:spcBef>
                <a:spcPts val="1000"/>
              </a:spcBef>
              <a:spcAft>
                <a:spcPts val="600"/>
              </a:spcAft>
              <a:buNone/>
            </a:pPr>
            <a:r>
              <a:rPr lang="en-US" sz="1000"/>
              <a:t>Esho Funi expresses that life and environment are distinct yet inseparable phases of one reality.</a:t>
            </a:r>
          </a:p>
          <a:p>
            <a:pPr marL="0" indent="0">
              <a:lnSpc>
                <a:spcPct val="90000"/>
              </a:lnSpc>
              <a:spcBef>
                <a:spcPts val="2500"/>
              </a:spcBef>
              <a:spcAft>
                <a:spcPts val="600"/>
              </a:spcAft>
              <a:buNone/>
            </a:pPr>
            <a:r>
              <a:rPr lang="en-US" sz="1000" b="1"/>
              <a:t>Meaning of Esho and Funi</a:t>
            </a:r>
          </a:p>
          <a:p>
            <a:pPr marL="0" lvl="1" indent="0">
              <a:lnSpc>
                <a:spcPct val="90000"/>
              </a:lnSpc>
              <a:spcBef>
                <a:spcPts val="1000"/>
              </a:spcBef>
              <a:spcAft>
                <a:spcPts val="600"/>
              </a:spcAft>
              <a:buNone/>
            </a:pPr>
            <a:r>
              <a:rPr lang="en-US" sz="1000"/>
              <a:t>Esho combines life and environment, while Funi means 'not two,' emphasizing oneness.</a:t>
            </a:r>
          </a:p>
          <a:p>
            <a:pPr marL="0" indent="0">
              <a:lnSpc>
                <a:spcPct val="90000"/>
              </a:lnSpc>
              <a:spcBef>
                <a:spcPts val="2500"/>
              </a:spcBef>
              <a:spcAft>
                <a:spcPts val="600"/>
              </a:spcAft>
              <a:buNone/>
            </a:pPr>
            <a:r>
              <a:rPr lang="en-US" sz="1000" b="1"/>
              <a:t>Philosophical Essence</a:t>
            </a:r>
          </a:p>
          <a:p>
            <a:pPr marL="0" lvl="1" indent="0">
              <a:lnSpc>
                <a:spcPct val="90000"/>
              </a:lnSpc>
              <a:spcBef>
                <a:spcPts val="1000"/>
              </a:spcBef>
              <a:spcAft>
                <a:spcPts val="600"/>
              </a:spcAft>
              <a:buNone/>
            </a:pPr>
            <a:r>
              <a:rPr lang="en-US" sz="1000"/>
              <a:t>Nini-funi means two in appearance but one in essence, highlighting the principle's depth.</a:t>
            </a:r>
          </a:p>
        </p:txBody>
      </p:sp>
    </p:spTree>
    <p:extLst>
      <p:ext uri="{BB962C8B-B14F-4D97-AF65-F5344CB8AC3E}">
        <p14:creationId xmlns:p14="http://schemas.microsoft.com/office/powerpoint/2010/main" val="3204591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946A4-24A8-55AE-DC9E-EDCBE951CF18}"/>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Karmic effects and unique environments</a:t>
            </a:r>
          </a:p>
        </p:txBody>
      </p:sp>
      <p:pic>
        <p:nvPicPr>
          <p:cNvPr id="4" name="Content Placeholder 3" descr="Wooden mannequin on the top looking proud in the sky or future">
            <a:extLst>
              <a:ext uri="{FF2B5EF4-FFF2-40B4-BE49-F238E27FC236}">
                <a16:creationId xmlns:a16="http://schemas.microsoft.com/office/drawing/2014/main" id="{6A1ED4FE-46DE-4B4E-BBA3-BCCF36E7C98E}"/>
              </a:ext>
            </a:extLst>
          </p:cNvPr>
          <p:cNvPicPr>
            <a:picLocks noGrp="1" noChangeAspect="1"/>
          </p:cNvPicPr>
          <p:nvPr>
            <p:ph type="pic" sz="quarter" idx="13"/>
          </p:nvPr>
        </p:nvPicPr>
        <p:blipFill>
          <a:blip r:embed="rId3"/>
          <a:srcRect r="20065"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CF097C8D-6E4B-451F-B83A-666B832C4F4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1000" b="1"/>
              <a:t>Meaning of Hō</a:t>
            </a:r>
          </a:p>
          <a:p>
            <a:pPr marL="0" lvl="1" indent="0">
              <a:lnSpc>
                <a:spcPct val="90000"/>
              </a:lnSpc>
              <a:spcBef>
                <a:spcPts val="1000"/>
              </a:spcBef>
              <a:spcAft>
                <a:spcPts val="600"/>
              </a:spcAft>
              <a:buNone/>
            </a:pPr>
            <a:r>
              <a:rPr lang="en-US" sz="1000"/>
              <a:t>Hō of shōhō and ehō means reward or effect related to past actions and their results.</a:t>
            </a:r>
          </a:p>
          <a:p>
            <a:pPr marL="0" indent="0">
              <a:lnSpc>
                <a:spcPct val="90000"/>
              </a:lnSpc>
              <a:spcBef>
                <a:spcPts val="2500"/>
              </a:spcBef>
              <a:spcAft>
                <a:spcPts val="600"/>
              </a:spcAft>
              <a:buNone/>
            </a:pPr>
            <a:r>
              <a:rPr lang="en-US" sz="1000" b="1"/>
              <a:t>Subjective Self and Environment</a:t>
            </a:r>
          </a:p>
          <a:p>
            <a:pPr marL="0" lvl="1" indent="0">
              <a:lnSpc>
                <a:spcPct val="90000"/>
              </a:lnSpc>
              <a:spcBef>
                <a:spcPts val="1000"/>
              </a:spcBef>
              <a:spcAft>
                <a:spcPts val="600"/>
              </a:spcAft>
              <a:buNone/>
            </a:pPr>
            <a:r>
              <a:rPr lang="en-US" sz="1000"/>
              <a:t>Life is a subjective self that experiences karmic effects within an objective environment.</a:t>
            </a:r>
          </a:p>
          <a:p>
            <a:pPr marL="0" indent="0">
              <a:lnSpc>
                <a:spcPct val="90000"/>
              </a:lnSpc>
              <a:spcBef>
                <a:spcPts val="2500"/>
              </a:spcBef>
              <a:spcAft>
                <a:spcPts val="600"/>
              </a:spcAft>
              <a:buNone/>
            </a:pPr>
            <a:r>
              <a:rPr lang="en-US" sz="1000" b="1"/>
              <a:t>Unique Environments</a:t>
            </a:r>
          </a:p>
          <a:p>
            <a:pPr marL="0" lvl="1" indent="0">
              <a:lnSpc>
                <a:spcPct val="90000"/>
              </a:lnSpc>
              <a:spcBef>
                <a:spcPts val="1000"/>
              </a:spcBef>
              <a:spcAft>
                <a:spcPts val="600"/>
              </a:spcAft>
              <a:buNone/>
            </a:pPr>
            <a:r>
              <a:rPr lang="en-US" sz="1000"/>
              <a:t>Each living being has a unique environment where karmic effects manifest both personally and externally.</a:t>
            </a:r>
          </a:p>
        </p:txBody>
      </p:sp>
    </p:spTree>
    <p:extLst>
      <p:ext uri="{BB962C8B-B14F-4D97-AF65-F5344CB8AC3E}">
        <p14:creationId xmlns:p14="http://schemas.microsoft.com/office/powerpoint/2010/main" val="737705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29ADD-DDE0-0137-4E36-91F10692E3D0}"/>
              </a:ext>
            </a:extLst>
          </p:cNvPr>
          <p:cNvSpPr>
            <a:spLocks noGrp="1"/>
          </p:cNvSpPr>
          <p:nvPr>
            <p:ph type="title"/>
          </p:nvPr>
        </p:nvSpPr>
        <p:spPr>
          <a:xfrm>
            <a:off x="429768" y="1810512"/>
            <a:ext cx="7772400" cy="4562856"/>
          </a:xfrm>
        </p:spPr>
        <p:txBody>
          <a:bodyPr anchor="b">
            <a:normAutofit/>
          </a:bodyPr>
          <a:lstStyle/>
          <a:p>
            <a:r>
              <a:rPr lang="en-GB"/>
              <a:t>Three Realms of Existence: Foundation of Oneness</a:t>
            </a:r>
          </a:p>
        </p:txBody>
      </p:sp>
      <p:sp>
        <p:nvSpPr>
          <p:cNvPr id="7" name="Text Placeholder 2">
            <a:extLst>
              <a:ext uri="{FF2B5EF4-FFF2-40B4-BE49-F238E27FC236}">
                <a16:creationId xmlns:a16="http://schemas.microsoft.com/office/drawing/2014/main" id="{4FC6B617-2A80-90CB-4336-7D843127E97B}"/>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1166054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957FB-3199-5C01-BA50-7A8759E3BA8A}"/>
              </a:ext>
            </a:extLst>
          </p:cNvPr>
          <p:cNvSpPr>
            <a:spLocks noGrp="1"/>
          </p:cNvSpPr>
          <p:nvPr>
            <p:ph type="title"/>
          </p:nvPr>
        </p:nvSpPr>
        <p:spPr>
          <a:xfrm>
            <a:off x="429768" y="603504"/>
            <a:ext cx="4480560" cy="1527048"/>
          </a:xfrm>
        </p:spPr>
        <p:txBody>
          <a:bodyPr vert="horz" lIns="91440" tIns="45720" rIns="91440" bIns="45720" rtlCol="0" anchor="b">
            <a:normAutofit/>
          </a:bodyPr>
          <a:lstStyle/>
          <a:p>
            <a:r>
              <a:rPr lang="en-US" b="0" kern="1200">
                <a:latin typeface="+mj-lt"/>
                <a:ea typeface="+mj-ea"/>
                <a:cs typeface="+mj-cs"/>
              </a:rPr>
              <a:t>Introduction to the three realms: life, living beings, environment</a:t>
            </a:r>
          </a:p>
        </p:txBody>
      </p:sp>
      <p:sp>
        <p:nvSpPr>
          <p:cNvPr id="5" name="TextBox 4">
            <a:extLst>
              <a:ext uri="{FF2B5EF4-FFF2-40B4-BE49-F238E27FC236}">
                <a16:creationId xmlns:a16="http://schemas.microsoft.com/office/drawing/2014/main" id="{251C03A1-3C32-4531-8473-BAD6670C12DA}"/>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7" y="2276856"/>
            <a:ext cx="4480560" cy="4041648"/>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400" b="1"/>
              <a:t>Five Components of Life</a:t>
            </a:r>
          </a:p>
          <a:p>
            <a:pPr marL="0" lvl="1" indent="0">
              <a:lnSpc>
                <a:spcPct val="90000"/>
              </a:lnSpc>
              <a:spcBef>
                <a:spcPts val="1000"/>
              </a:spcBef>
              <a:spcAft>
                <a:spcPts val="600"/>
              </a:spcAft>
              <a:buFont typeface="Arial" panose="020B0604020202020204" pitchFamily="34" charset="0"/>
              <a:buNone/>
            </a:pPr>
            <a:r>
              <a:rPr lang="en-US" sz="1400"/>
              <a:t>The five components of life include form, perception, conception, volition, and consciousness as fundamental elements.</a:t>
            </a:r>
          </a:p>
          <a:p>
            <a:pPr marL="0" indent="0">
              <a:lnSpc>
                <a:spcPct val="90000"/>
              </a:lnSpc>
              <a:spcBef>
                <a:spcPts val="2500"/>
              </a:spcBef>
              <a:spcAft>
                <a:spcPts val="600"/>
              </a:spcAft>
              <a:buFont typeface="Arial" panose="020B0604020202020204" pitchFamily="34" charset="0"/>
              <a:buNone/>
            </a:pPr>
            <a:r>
              <a:rPr lang="en-US" sz="1400" b="1"/>
              <a:t>Realm of Living Beings</a:t>
            </a:r>
          </a:p>
          <a:p>
            <a:pPr marL="0" lvl="1" indent="0">
              <a:lnSpc>
                <a:spcPct val="90000"/>
              </a:lnSpc>
              <a:spcBef>
                <a:spcPts val="1000"/>
              </a:spcBef>
              <a:spcAft>
                <a:spcPts val="600"/>
              </a:spcAft>
              <a:buFont typeface="Arial" panose="020B0604020202020204" pitchFamily="34" charset="0"/>
              <a:buNone/>
            </a:pPr>
            <a:r>
              <a:rPr lang="en-US" sz="1400"/>
              <a:t>Living beings are temporary combinations of the five life components manifesting life in diverse forms.</a:t>
            </a:r>
          </a:p>
          <a:p>
            <a:pPr marL="0" indent="0">
              <a:lnSpc>
                <a:spcPct val="90000"/>
              </a:lnSpc>
              <a:spcBef>
                <a:spcPts val="2500"/>
              </a:spcBef>
              <a:spcAft>
                <a:spcPts val="600"/>
              </a:spcAft>
              <a:buFont typeface="Arial" panose="020B0604020202020204" pitchFamily="34" charset="0"/>
              <a:buNone/>
            </a:pPr>
            <a:r>
              <a:rPr lang="en-US" sz="1400" b="1"/>
              <a:t>Realm of Environment</a:t>
            </a:r>
          </a:p>
          <a:p>
            <a:pPr marL="0" lvl="1" indent="0">
              <a:lnSpc>
                <a:spcPct val="90000"/>
              </a:lnSpc>
              <a:spcBef>
                <a:spcPts val="1000"/>
              </a:spcBef>
              <a:spcAft>
                <a:spcPts val="600"/>
              </a:spcAft>
              <a:buFont typeface="Arial" panose="020B0604020202020204" pitchFamily="34" charset="0"/>
              <a:buNone/>
            </a:pPr>
            <a:r>
              <a:rPr lang="en-US" sz="1400"/>
              <a:t>The environment constitutes the third realm that hosts and interacts with living beings and life components.</a:t>
            </a:r>
          </a:p>
        </p:txBody>
      </p:sp>
      <p:pic>
        <p:nvPicPr>
          <p:cNvPr id="4" name="Content Placeholder 3" descr="Colorful dotted world map background. Random sized circles colored in a different shades of color.">
            <a:extLst>
              <a:ext uri="{FF2B5EF4-FFF2-40B4-BE49-F238E27FC236}">
                <a16:creationId xmlns:a16="http://schemas.microsoft.com/office/drawing/2014/main" id="{EFD5B633-CC4E-4A85-8F91-9260531566C0}"/>
              </a:ext>
            </a:extLst>
          </p:cNvPr>
          <p:cNvPicPr>
            <a:picLocks noGrp="1" noChangeAspect="1"/>
          </p:cNvPicPr>
          <p:nvPr>
            <p:ph type="pic" sz="quarter" idx="13"/>
          </p:nvPr>
        </p:nvPicPr>
        <p:blipFill>
          <a:blip r:embed="rId3"/>
          <a:srcRect l="986" r="1" b="1"/>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13965973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239F9-B888-5E06-4D7C-31635C506A15}"/>
              </a:ext>
            </a:extLst>
          </p:cNvPr>
          <p:cNvSpPr>
            <a:spLocks noGrp="1"/>
          </p:cNvSpPr>
          <p:nvPr>
            <p:ph type="title"/>
          </p:nvPr>
        </p:nvSpPr>
        <p:spPr>
          <a:xfrm>
            <a:off x="429768" y="548639"/>
            <a:ext cx="4855464" cy="1453896"/>
          </a:xfrm>
        </p:spPr>
        <p:txBody>
          <a:bodyPr vert="horz" lIns="91440" tIns="45720" rIns="91440" bIns="45720" rtlCol="0" anchor="t">
            <a:normAutofit/>
          </a:bodyPr>
          <a:lstStyle/>
          <a:p>
            <a:r>
              <a:rPr lang="en-US" b="0" kern="1200">
                <a:latin typeface="+mj-lt"/>
                <a:ea typeface="+mj-ea"/>
                <a:cs typeface="+mj-cs"/>
              </a:rPr>
              <a:t>Five components of life: physical and spiritual aspects</a:t>
            </a:r>
          </a:p>
        </p:txBody>
      </p:sp>
      <p:pic>
        <p:nvPicPr>
          <p:cNvPr id="4" name="Content Placeholder 3" descr="Decoding and understanding problem">
            <a:extLst>
              <a:ext uri="{FF2B5EF4-FFF2-40B4-BE49-F238E27FC236}">
                <a16:creationId xmlns:a16="http://schemas.microsoft.com/office/drawing/2014/main" id="{B2808A2C-8BC4-4F15-A0E8-3D500EE20929}"/>
              </a:ext>
            </a:extLst>
          </p:cNvPr>
          <p:cNvPicPr>
            <a:picLocks noGrp="1" noChangeAspect="1"/>
          </p:cNvPicPr>
          <p:nvPr>
            <p:ph type="pic" sz="quarter" idx="13"/>
          </p:nvPr>
        </p:nvPicPr>
        <p:blipFill>
          <a:blip r:embed="rId3"/>
          <a:srcRect r="6303" b="-4"/>
          <a:stretch>
            <a:fillRect/>
          </a:stretch>
        </p:blipFill>
        <p:spPr>
          <a:xfrm>
            <a:off x="510075" y="2293496"/>
            <a:ext cx="4775158" cy="4039043"/>
          </a:xfrm>
          <a:prstGeom prst="rect">
            <a:avLst/>
          </a:prstGeom>
          <a:noFill/>
        </p:spPr>
      </p:pic>
      <p:sp>
        <p:nvSpPr>
          <p:cNvPr id="5" name="TextBox 4">
            <a:extLst>
              <a:ext uri="{FF2B5EF4-FFF2-40B4-BE49-F238E27FC236}">
                <a16:creationId xmlns:a16="http://schemas.microsoft.com/office/drawing/2014/main" id="{7202D1C9-C348-46DE-AA70-C3A15AB649D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49275"/>
            <a:ext cx="5585925" cy="5783263"/>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Form: Physical Aspect</a:t>
            </a:r>
          </a:p>
          <a:p>
            <a:pPr marL="0" lvl="1" indent="0">
              <a:spcBef>
                <a:spcPts val="1000"/>
              </a:spcBef>
              <a:spcAft>
                <a:spcPts val="600"/>
              </a:spcAft>
              <a:buFont typeface="Arial" panose="020B0604020202020204" pitchFamily="34" charset="0"/>
              <a:buNone/>
            </a:pPr>
            <a:r>
              <a:rPr lang="en-US" sz="1400"/>
              <a:t>Form is the physical component of life involving five sense organs that perceive the external world.</a:t>
            </a:r>
          </a:p>
          <a:p>
            <a:pPr marL="0" indent="0">
              <a:spcBef>
                <a:spcPts val="2500"/>
              </a:spcBef>
              <a:spcAft>
                <a:spcPts val="600"/>
              </a:spcAft>
              <a:buFont typeface="Arial" panose="020B0604020202020204" pitchFamily="34" charset="0"/>
              <a:buNone/>
            </a:pPr>
            <a:r>
              <a:rPr lang="en-US" sz="1400" b="1"/>
              <a:t>Perception: Receiving Information</a:t>
            </a:r>
          </a:p>
          <a:p>
            <a:pPr marL="0" lvl="1" indent="0">
              <a:spcBef>
                <a:spcPts val="1000"/>
              </a:spcBef>
              <a:spcAft>
                <a:spcPts val="600"/>
              </a:spcAft>
              <a:buFont typeface="Arial" panose="020B0604020202020204" pitchFamily="34" charset="0"/>
              <a:buNone/>
            </a:pPr>
            <a:r>
              <a:rPr lang="en-US" sz="1400"/>
              <a:t>Perception is receiving external information through six sense organs, including the mind integrating impressions.</a:t>
            </a:r>
          </a:p>
          <a:p>
            <a:pPr marL="0" indent="0">
              <a:spcBef>
                <a:spcPts val="2500"/>
              </a:spcBef>
              <a:spcAft>
                <a:spcPts val="600"/>
              </a:spcAft>
              <a:buFont typeface="Arial" panose="020B0604020202020204" pitchFamily="34" charset="0"/>
              <a:buNone/>
            </a:pPr>
            <a:r>
              <a:rPr lang="en-US" sz="1400" b="1"/>
              <a:t>Conception: Creating Concepts</a:t>
            </a:r>
          </a:p>
          <a:p>
            <a:pPr marL="0" lvl="1" indent="0">
              <a:spcBef>
                <a:spcPts val="1000"/>
              </a:spcBef>
              <a:spcAft>
                <a:spcPts val="600"/>
              </a:spcAft>
              <a:buFont typeface="Arial" panose="020B0604020202020204" pitchFamily="34" charset="0"/>
              <a:buNone/>
            </a:pPr>
            <a:r>
              <a:rPr lang="en-US" sz="1400"/>
              <a:t>Conception forms mental images and concepts from what has been perceived by the senses and mind.</a:t>
            </a:r>
          </a:p>
          <a:p>
            <a:pPr marL="0" indent="0">
              <a:spcBef>
                <a:spcPts val="2500"/>
              </a:spcBef>
              <a:spcAft>
                <a:spcPts val="600"/>
              </a:spcAft>
              <a:buFont typeface="Arial" panose="020B0604020202020204" pitchFamily="34" charset="0"/>
              <a:buNone/>
            </a:pPr>
            <a:r>
              <a:rPr lang="en-US" sz="1400" b="1"/>
              <a:t>Volition and Consciousness</a:t>
            </a:r>
          </a:p>
          <a:p>
            <a:pPr marL="0" lvl="1" indent="0">
              <a:spcBef>
                <a:spcPts val="1000"/>
              </a:spcBef>
              <a:spcAft>
                <a:spcPts val="600"/>
              </a:spcAft>
              <a:buFont typeface="Arial" panose="020B0604020202020204" pitchFamily="34" charset="0"/>
              <a:buNone/>
            </a:pPr>
            <a:r>
              <a:rPr lang="en-US" sz="1400"/>
              <a:t>Volition drives actions motivated by conception while consciousness integrates perception, conception, and volition.</a:t>
            </a:r>
          </a:p>
        </p:txBody>
      </p:sp>
    </p:spTree>
    <p:extLst>
      <p:ext uri="{BB962C8B-B14F-4D97-AF65-F5344CB8AC3E}">
        <p14:creationId xmlns:p14="http://schemas.microsoft.com/office/powerpoint/2010/main" val="1036756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114C75B-ECBA-FA10-D6B7-E505FDF3613B}"/>
              </a:ext>
            </a:extLst>
          </p:cNvPr>
          <p:cNvGraphicFramePr>
            <a:graphicFrameLocks noChangeAspect="1"/>
          </p:cNvGraphicFramePr>
          <p:nvPr>
            <p:custDataLst>
              <p:tags r:id="rId1"/>
            </p:custDataLst>
            <p:extLst>
              <p:ext uri="{D42A27DB-BD31-4B8C-83A1-F6EECF244321}">
                <p14:modId xmlns:p14="http://schemas.microsoft.com/office/powerpoint/2010/main" val="37235855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908" imgH="912" progId="TCLayout.ActiveDocument.1">
                  <p:embed/>
                </p:oleObj>
              </mc:Choice>
              <mc:Fallback>
                <p:oleObj name="think-cell Slide" r:id="rId4" imgW="908" imgH="912" progId="TCLayout.ActiveDocument.1">
                  <p:embed/>
                  <p:pic>
                    <p:nvPicPr>
                      <p:cNvPr id="4" name="think-cell data - do not delete" hidden="1">
                        <a:extLst>
                          <a:ext uri="{FF2B5EF4-FFF2-40B4-BE49-F238E27FC236}">
                            <a16:creationId xmlns:a16="http://schemas.microsoft.com/office/drawing/2014/main" id="{6114C75B-ECBA-FA10-D6B7-E505FDF3613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1875D2A-FF92-F2C0-4AD2-73C3518FB669}"/>
              </a:ext>
            </a:extLst>
          </p:cNvPr>
          <p:cNvSpPr>
            <a:spLocks noGrp="1"/>
          </p:cNvSpPr>
          <p:nvPr>
            <p:ph type="title"/>
          </p:nvPr>
        </p:nvSpPr>
        <p:spPr>
          <a:xfrm>
            <a:off x="429768" y="1810512"/>
            <a:ext cx="7772400" cy="4562856"/>
          </a:xfrm>
        </p:spPr>
        <p:txBody>
          <a:bodyPr vert="horz" anchor="b">
            <a:normAutofit/>
          </a:bodyPr>
          <a:lstStyle/>
          <a:p>
            <a:r>
              <a:rPr lang="en-GB" dirty="0"/>
              <a:t>Real-Life Application: </a:t>
            </a:r>
            <a:br>
              <a:rPr lang="en-GB" dirty="0"/>
            </a:br>
            <a:r>
              <a:rPr lang="en-GB" sz="5300" dirty="0"/>
              <a:t>Noisy Neighbours</a:t>
            </a:r>
          </a:p>
        </p:txBody>
      </p:sp>
      <p:sp>
        <p:nvSpPr>
          <p:cNvPr id="7" name="Text Placeholder 2">
            <a:extLst>
              <a:ext uri="{FF2B5EF4-FFF2-40B4-BE49-F238E27FC236}">
                <a16:creationId xmlns:a16="http://schemas.microsoft.com/office/drawing/2014/main" id="{5BECF76B-A42E-B1E1-A9A3-0E2D9B3D8C12}"/>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1853912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D8B30-5D06-1C6E-12F4-23EC6A409698}"/>
              </a:ext>
            </a:extLst>
          </p:cNvPr>
          <p:cNvSpPr>
            <a:spLocks noGrp="1"/>
          </p:cNvSpPr>
          <p:nvPr>
            <p:ph type="title"/>
          </p:nvPr>
        </p:nvSpPr>
        <p:spPr>
          <a:xfrm>
            <a:off x="429768" y="320040"/>
            <a:ext cx="6858000" cy="932688"/>
          </a:xfrm>
        </p:spPr>
        <p:txBody>
          <a:bodyPr vert="horz" lIns="91440" tIns="45720" rIns="91440" bIns="45720" rtlCol="0" anchor="b">
            <a:normAutofit/>
          </a:bodyPr>
          <a:lstStyle/>
          <a:p>
            <a:r>
              <a:rPr lang="en-US" sz="2700" b="0" kern="1200">
                <a:latin typeface="+mj-lt"/>
                <a:ea typeface="+mj-ea"/>
                <a:cs typeface="+mj-cs"/>
              </a:rPr>
              <a:t>Noisy neighbors story: personal responsibility and Buddhist perspective</a:t>
            </a:r>
          </a:p>
        </p:txBody>
      </p:sp>
      <p:sp>
        <p:nvSpPr>
          <p:cNvPr id="5" name="TextBox 4">
            <a:extLst>
              <a:ext uri="{FF2B5EF4-FFF2-40B4-BE49-F238E27FC236}">
                <a16:creationId xmlns:a16="http://schemas.microsoft.com/office/drawing/2014/main" id="{1A6BE833-3272-4B1B-AE3F-16FA84A9BD9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380744"/>
            <a:ext cx="6858000"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Conflict with Noisy Neighbors</a:t>
            </a:r>
          </a:p>
          <a:p>
            <a:pPr marL="0" lvl="1" indent="0">
              <a:spcBef>
                <a:spcPts val="1000"/>
              </a:spcBef>
              <a:spcAft>
                <a:spcPts val="600"/>
              </a:spcAft>
              <a:buFont typeface="Arial" panose="020B0604020202020204" pitchFamily="34" charset="0"/>
              <a:buNone/>
            </a:pPr>
            <a:r>
              <a:rPr lang="en-US" sz="1400"/>
              <a:t>A couple experienced repeated disturbances from loud music and unsuccessful diplomatic efforts to resolve it peacefully.</a:t>
            </a:r>
          </a:p>
          <a:p>
            <a:pPr marL="0" indent="0">
              <a:spcBef>
                <a:spcPts val="2500"/>
              </a:spcBef>
              <a:spcAft>
                <a:spcPts val="600"/>
              </a:spcAft>
              <a:buFont typeface="Arial" panose="020B0604020202020204" pitchFamily="34" charset="0"/>
              <a:buNone/>
            </a:pPr>
            <a:r>
              <a:rPr lang="en-US" sz="1400" b="1"/>
              <a:t>Legal and Retaliation Options</a:t>
            </a:r>
          </a:p>
          <a:p>
            <a:pPr marL="0" lvl="1" indent="0">
              <a:spcBef>
                <a:spcPts val="1000"/>
              </a:spcBef>
              <a:spcAft>
                <a:spcPts val="600"/>
              </a:spcAft>
              <a:buFont typeface="Arial" panose="020B0604020202020204" pitchFamily="34" charset="0"/>
              <a:buNone/>
            </a:pPr>
            <a:r>
              <a:rPr lang="en-US" sz="1400"/>
              <a:t>Frustration grew, leading to thoughts of legal action or even retaliation as possible resolutions to the noise problem.</a:t>
            </a:r>
          </a:p>
          <a:p>
            <a:pPr marL="0" indent="0">
              <a:spcBef>
                <a:spcPts val="2500"/>
              </a:spcBef>
              <a:spcAft>
                <a:spcPts val="600"/>
              </a:spcAft>
              <a:buFont typeface="Arial" panose="020B0604020202020204" pitchFamily="34" charset="0"/>
              <a:buNone/>
            </a:pPr>
            <a:r>
              <a:rPr lang="en-US" sz="1400" b="1"/>
              <a:t>Buddhist Teachings on Responsibility</a:t>
            </a:r>
          </a:p>
          <a:p>
            <a:pPr marL="0" lvl="1" indent="0">
              <a:spcBef>
                <a:spcPts val="1000"/>
              </a:spcBef>
              <a:spcAft>
                <a:spcPts val="600"/>
              </a:spcAft>
              <a:buFont typeface="Arial" panose="020B0604020202020204" pitchFamily="34" charset="0"/>
              <a:buNone/>
            </a:pPr>
            <a:r>
              <a:rPr lang="en-US" sz="1400"/>
              <a:t>Buddhism emphasizes personal responsibility and cautions against blaming others, highlighting self-awareness in conflicts.</a:t>
            </a:r>
          </a:p>
          <a:p>
            <a:pPr marL="0" indent="0">
              <a:spcBef>
                <a:spcPts val="2500"/>
              </a:spcBef>
              <a:spcAft>
                <a:spcPts val="600"/>
              </a:spcAft>
              <a:buFont typeface="Arial" panose="020B0604020202020204" pitchFamily="34" charset="0"/>
              <a:buNone/>
            </a:pPr>
            <a:r>
              <a:rPr lang="en-US" sz="1400" b="1"/>
              <a:t>Self and Environment Connection</a:t>
            </a:r>
          </a:p>
          <a:p>
            <a:pPr marL="0" lvl="1" indent="0">
              <a:spcBef>
                <a:spcPts val="1000"/>
              </a:spcBef>
              <a:spcAft>
                <a:spcPts val="600"/>
              </a:spcAft>
              <a:buFont typeface="Arial" panose="020B0604020202020204" pitchFamily="34" charset="0"/>
              <a:buNone/>
            </a:pPr>
            <a:r>
              <a:rPr lang="en-US" sz="1400"/>
              <a:t>The issue is not personal fault but concerns the environment affecting one's life, encouraging mindful engagement.</a:t>
            </a:r>
          </a:p>
        </p:txBody>
      </p:sp>
      <p:pic>
        <p:nvPicPr>
          <p:cNvPr id="4" name="Content Placeholder 3" descr="&quot;Thai fresco in Temple Golden Buddha. Thailand, Bangkok. Nikon D3&quot;">
            <a:extLst>
              <a:ext uri="{FF2B5EF4-FFF2-40B4-BE49-F238E27FC236}">
                <a16:creationId xmlns:a16="http://schemas.microsoft.com/office/drawing/2014/main" id="{66C9C746-C64C-4948-BD1C-F350560D64B6}"/>
              </a:ext>
            </a:extLst>
          </p:cNvPr>
          <p:cNvPicPr>
            <a:picLocks noGrp="1" noChangeAspect="1"/>
          </p:cNvPicPr>
          <p:nvPr>
            <p:ph type="pic" sz="quarter" idx="13"/>
          </p:nvPr>
        </p:nvPicPr>
        <p:blipFill>
          <a:blip r:embed="rId3"/>
          <a:srcRect l="1576" r="5638" b="3"/>
          <a:stretch>
            <a:fillRect/>
          </a:stretch>
        </p:blipFill>
        <p:spPr>
          <a:xfrm>
            <a:off x="8046768" y="344424"/>
            <a:ext cx="3808553" cy="6172200"/>
          </a:xfrm>
          <a:prstGeom prst="rect">
            <a:avLst/>
          </a:prstGeom>
          <a:noFill/>
        </p:spPr>
      </p:pic>
    </p:spTree>
    <p:extLst>
      <p:ext uri="{BB962C8B-B14F-4D97-AF65-F5344CB8AC3E}">
        <p14:creationId xmlns:p14="http://schemas.microsoft.com/office/powerpoint/2010/main" val="584274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375F7-F937-BB5A-1A43-BD54DAEAEBD3}"/>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Sacredness of place and respect for Buddhahood</a:t>
            </a:r>
          </a:p>
        </p:txBody>
      </p:sp>
      <p:pic>
        <p:nvPicPr>
          <p:cNvPr id="4" name="Content Placeholder 3" descr="Old traditional hut on a countryside">
            <a:extLst>
              <a:ext uri="{FF2B5EF4-FFF2-40B4-BE49-F238E27FC236}">
                <a16:creationId xmlns:a16="http://schemas.microsoft.com/office/drawing/2014/main" id="{D0280F9B-2C91-4718-8DEB-01767202AB84}"/>
              </a:ext>
            </a:extLst>
          </p:cNvPr>
          <p:cNvPicPr>
            <a:picLocks noGrp="1" noChangeAspect="1"/>
          </p:cNvPicPr>
          <p:nvPr>
            <p:ph type="pic" sz="quarter" idx="13"/>
          </p:nvPr>
        </p:nvPicPr>
        <p:blipFill>
          <a:blip r:embed="rId3"/>
          <a:srcRect l="5212" r="14853"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DA01152B-E3BB-45D1-AEFA-8C197DDF615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900" b="1"/>
              <a:t>Sacredness of Residence</a:t>
            </a:r>
          </a:p>
          <a:p>
            <a:pPr marL="0" lvl="1" indent="0">
              <a:lnSpc>
                <a:spcPct val="90000"/>
              </a:lnSpc>
              <a:spcBef>
                <a:spcPts val="1000"/>
              </a:spcBef>
              <a:spcAft>
                <a:spcPts val="600"/>
              </a:spcAft>
              <a:buNone/>
            </a:pPr>
            <a:r>
              <a:rPr lang="en-US" sz="900"/>
              <a:t>The home of a Buddhist practitioner is sacred because it reflects their faith and spiritual presence.</a:t>
            </a:r>
          </a:p>
          <a:p>
            <a:pPr marL="0" indent="0">
              <a:lnSpc>
                <a:spcPct val="90000"/>
              </a:lnSpc>
              <a:spcBef>
                <a:spcPts val="2500"/>
              </a:spcBef>
              <a:spcAft>
                <a:spcPts val="600"/>
              </a:spcAft>
              <a:buNone/>
            </a:pPr>
            <a:r>
              <a:rPr lang="en-US" sz="900" b="1"/>
              <a:t>Confidence in Buddhahood</a:t>
            </a:r>
          </a:p>
          <a:p>
            <a:pPr marL="0" lvl="1" indent="0">
              <a:lnSpc>
                <a:spcPct val="90000"/>
              </a:lnSpc>
              <a:spcBef>
                <a:spcPts val="1000"/>
              </a:spcBef>
              <a:spcAft>
                <a:spcPts val="600"/>
              </a:spcAft>
              <a:buNone/>
            </a:pPr>
            <a:r>
              <a:rPr lang="en-US" sz="900"/>
              <a:t>Deepening confidence in personal Buddhahood helps foster respect from the environment and within oneself.</a:t>
            </a:r>
          </a:p>
          <a:p>
            <a:pPr marL="0" indent="0">
              <a:lnSpc>
                <a:spcPct val="90000"/>
              </a:lnSpc>
              <a:spcBef>
                <a:spcPts val="2500"/>
              </a:spcBef>
              <a:spcAft>
                <a:spcPts val="600"/>
              </a:spcAft>
              <a:buNone/>
            </a:pPr>
            <a:r>
              <a:rPr lang="en-US" sz="900" b="1"/>
              <a:t>Mind and Land Purity</a:t>
            </a:r>
          </a:p>
          <a:p>
            <a:pPr marL="0" lvl="1" indent="0">
              <a:lnSpc>
                <a:spcPct val="90000"/>
              </a:lnSpc>
              <a:spcBef>
                <a:spcPts val="1000"/>
              </a:spcBef>
              <a:spcAft>
                <a:spcPts val="600"/>
              </a:spcAft>
              <a:buNone/>
            </a:pPr>
            <a:r>
              <a:rPr lang="en-US" sz="900"/>
              <a:t>Purity of mind determines the purity of the land; good or evil in the mind reflects in one’s surroundings.</a:t>
            </a:r>
          </a:p>
        </p:txBody>
      </p:sp>
    </p:spTree>
    <p:extLst>
      <p:ext uri="{BB962C8B-B14F-4D97-AF65-F5344CB8AC3E}">
        <p14:creationId xmlns:p14="http://schemas.microsoft.com/office/powerpoint/2010/main" val="1474245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0486-391C-5D26-3142-9806FCB56874}"/>
              </a:ext>
            </a:extLst>
          </p:cNvPr>
          <p:cNvSpPr>
            <a:spLocks noGrp="1"/>
          </p:cNvSpPr>
          <p:nvPr>
            <p:ph type="title"/>
          </p:nvPr>
        </p:nvSpPr>
        <p:spPr>
          <a:xfrm>
            <a:off x="429768" y="411480"/>
            <a:ext cx="11045952" cy="1828800"/>
          </a:xfrm>
        </p:spPr>
        <p:txBody>
          <a:bodyPr anchor="t">
            <a:normAutofit/>
          </a:bodyPr>
          <a:lstStyle/>
          <a:p>
            <a:r>
              <a:rPr lang="en-GB"/>
              <a:t>Presentation Agenda</a:t>
            </a:r>
          </a:p>
        </p:txBody>
      </p:sp>
      <p:sp>
        <p:nvSpPr>
          <p:cNvPr id="3" name="Content Placeholder 2">
            <a:extLst>
              <a:ext uri="{FF2B5EF4-FFF2-40B4-BE49-F238E27FC236}">
                <a16:creationId xmlns:a16="http://schemas.microsoft.com/office/drawing/2014/main" id="{C8DD9A36-13A4-F00A-70DB-F67D5622DB09}"/>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6272784" y="2423160"/>
            <a:ext cx="5202936" cy="3858768"/>
          </a:xfrm>
        </p:spPr>
        <p:txBody>
          <a:bodyPr>
            <a:normAutofit/>
          </a:bodyPr>
          <a:lstStyle/>
          <a:p>
            <a:pPr>
              <a:lnSpc>
                <a:spcPct val="110000"/>
              </a:lnSpc>
              <a:buFont typeface="Arial" panose="020B0604020202020204" pitchFamily="34" charset="0"/>
              <a:buChar char="•"/>
            </a:pPr>
            <a:r>
              <a:rPr lang="en-US" sz="1500" dirty="0"/>
              <a:t>Opening Reflections: The Oneness of Life and Environment</a:t>
            </a:r>
          </a:p>
          <a:p>
            <a:pPr>
              <a:lnSpc>
                <a:spcPct val="110000"/>
              </a:lnSpc>
              <a:buFont typeface="Arial" panose="020B0604020202020204" pitchFamily="34" charset="0"/>
              <a:buChar char="•"/>
            </a:pPr>
            <a:r>
              <a:rPr lang="en-US" sz="1500" dirty="0"/>
              <a:t>Mutual Influence: Environment and Life</a:t>
            </a:r>
          </a:p>
          <a:p>
            <a:pPr>
              <a:lnSpc>
                <a:spcPct val="110000"/>
              </a:lnSpc>
              <a:buFont typeface="Arial" panose="020B0604020202020204" pitchFamily="34" charset="0"/>
              <a:buChar char="•"/>
            </a:pPr>
            <a:r>
              <a:rPr lang="en-US" sz="1500" dirty="0"/>
              <a:t>Empowerment through Buddhist Practice</a:t>
            </a:r>
          </a:p>
          <a:p>
            <a:pPr>
              <a:lnSpc>
                <a:spcPct val="110000"/>
              </a:lnSpc>
              <a:buFont typeface="Arial" panose="020B0604020202020204" pitchFamily="34" charset="0"/>
              <a:buChar char="•"/>
            </a:pPr>
            <a:r>
              <a:rPr lang="en-US" sz="1500" dirty="0"/>
              <a:t>Esho Funi: Non-duality of Life and Environment</a:t>
            </a:r>
          </a:p>
          <a:p>
            <a:pPr>
              <a:lnSpc>
                <a:spcPct val="110000"/>
              </a:lnSpc>
              <a:buFont typeface="Arial" panose="020B0604020202020204" pitchFamily="34" charset="0"/>
              <a:buChar char="•"/>
            </a:pPr>
            <a:r>
              <a:rPr lang="en-US" sz="1500" dirty="0"/>
              <a:t>Three Realms of Existence: Foundation of Oneness</a:t>
            </a:r>
          </a:p>
          <a:p>
            <a:pPr>
              <a:lnSpc>
                <a:spcPct val="110000"/>
              </a:lnSpc>
              <a:buFont typeface="Arial" panose="020B0604020202020204" pitchFamily="34" charset="0"/>
              <a:buChar char="•"/>
            </a:pPr>
            <a:r>
              <a:rPr lang="en-US" sz="1500" dirty="0"/>
              <a:t>Real-Life Application: SGI UK Example</a:t>
            </a:r>
          </a:p>
          <a:p>
            <a:pPr>
              <a:lnSpc>
                <a:spcPct val="110000"/>
              </a:lnSpc>
              <a:buFont typeface="Arial" panose="020B0604020202020204" pitchFamily="34" charset="0"/>
              <a:buChar char="•"/>
            </a:pPr>
            <a:r>
              <a:rPr lang="en-US" sz="1500" dirty="0"/>
              <a:t>Mission of Youth: Sharing Buddhism and Attaining Buddhahood</a:t>
            </a:r>
          </a:p>
        </p:txBody>
      </p:sp>
      <p:pic>
        <p:nvPicPr>
          <p:cNvPr id="7" name="Picture 6" descr="A set of black letters&#10;&#10;AI-generated content may be incorrect.">
            <a:extLst>
              <a:ext uri="{FF2B5EF4-FFF2-40B4-BE49-F238E27FC236}">
                <a16:creationId xmlns:a16="http://schemas.microsoft.com/office/drawing/2014/main" id="{BA984915-563D-3A4B-EAFF-7133CC998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08" y="2347182"/>
            <a:ext cx="5639776" cy="3114503"/>
          </a:xfrm>
          <a:prstGeom prst="rect">
            <a:avLst/>
          </a:prstGeom>
        </p:spPr>
      </p:pic>
    </p:spTree>
    <p:extLst>
      <p:ext uri="{BB962C8B-B14F-4D97-AF65-F5344CB8AC3E}">
        <p14:creationId xmlns:p14="http://schemas.microsoft.com/office/powerpoint/2010/main" val="1541621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CE4B7-1D63-8088-7E67-85C1957E1C34}"/>
              </a:ext>
            </a:extLst>
          </p:cNvPr>
          <p:cNvSpPr>
            <a:spLocks noGrp="1"/>
          </p:cNvSpPr>
          <p:nvPr>
            <p:ph type="title"/>
          </p:nvPr>
        </p:nvSpPr>
        <p:spPr>
          <a:xfrm>
            <a:off x="429768" y="320040"/>
            <a:ext cx="6858000" cy="932688"/>
          </a:xfrm>
        </p:spPr>
        <p:txBody>
          <a:bodyPr vert="horz" lIns="91440" tIns="45720" rIns="91440" bIns="45720" rtlCol="0" anchor="b">
            <a:normAutofit/>
          </a:bodyPr>
          <a:lstStyle/>
          <a:p>
            <a:r>
              <a:rPr lang="en-US" sz="3000" b="0" kern="1200">
                <a:latin typeface="+mj-lt"/>
                <a:ea typeface="+mj-ea"/>
                <a:cs typeface="+mj-cs"/>
              </a:rPr>
              <a:t>Environment as reflection of mind and global implications</a:t>
            </a:r>
          </a:p>
        </p:txBody>
      </p:sp>
      <p:sp>
        <p:nvSpPr>
          <p:cNvPr id="5" name="TextBox 4">
            <a:extLst>
              <a:ext uri="{FF2B5EF4-FFF2-40B4-BE49-F238E27FC236}">
                <a16:creationId xmlns:a16="http://schemas.microsoft.com/office/drawing/2014/main" id="{E7607761-3C79-4E59-8BA7-ACEBF8B30DF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380744"/>
            <a:ext cx="6858000"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Responsibility for Environment</a:t>
            </a:r>
          </a:p>
          <a:p>
            <a:pPr marL="0" lvl="1" indent="0">
              <a:spcBef>
                <a:spcPts val="1000"/>
              </a:spcBef>
              <a:spcAft>
                <a:spcPts val="600"/>
              </a:spcAft>
              <a:buFont typeface="Arial" panose="020B0604020202020204" pitchFamily="34" charset="0"/>
              <a:buNone/>
            </a:pPr>
            <a:r>
              <a:rPr lang="en-US" sz="1400"/>
              <a:t>We are fully responsible for our environment as it reflects our minds, hearts, and life conditions.</a:t>
            </a:r>
          </a:p>
          <a:p>
            <a:pPr marL="0" indent="0">
              <a:spcBef>
                <a:spcPts val="2500"/>
              </a:spcBef>
              <a:spcAft>
                <a:spcPts val="600"/>
              </a:spcAft>
              <a:buFont typeface="Arial" panose="020B0604020202020204" pitchFamily="34" charset="0"/>
              <a:buNone/>
            </a:pPr>
            <a:r>
              <a:rPr lang="en-US" sz="1400" b="1"/>
              <a:t>Interconnectedness of Life</a:t>
            </a:r>
          </a:p>
          <a:p>
            <a:pPr marL="0" lvl="1" indent="0">
              <a:spcBef>
                <a:spcPts val="1000"/>
              </a:spcBef>
              <a:spcAft>
                <a:spcPts val="600"/>
              </a:spcAft>
              <a:buFont typeface="Arial" panose="020B0604020202020204" pitchFamily="34" charset="0"/>
              <a:buNone/>
            </a:pPr>
            <a:r>
              <a:rPr lang="en-US" sz="1400"/>
              <a:t>The individual and environment are inseparable, mutually dependent entities emerging from a cosmic life-force.</a:t>
            </a:r>
          </a:p>
          <a:p>
            <a:pPr marL="0" indent="0">
              <a:spcBef>
                <a:spcPts val="2500"/>
              </a:spcBef>
              <a:spcAft>
                <a:spcPts val="600"/>
              </a:spcAft>
              <a:buFont typeface="Arial" panose="020B0604020202020204" pitchFamily="34" charset="0"/>
              <a:buNone/>
            </a:pPr>
            <a:r>
              <a:rPr lang="en-US" sz="1400" b="1"/>
              <a:t>Global Environmental Impact</a:t>
            </a:r>
          </a:p>
          <a:p>
            <a:pPr marL="0" lvl="1" indent="0">
              <a:spcBef>
                <a:spcPts val="1000"/>
              </a:spcBef>
              <a:spcAft>
                <a:spcPts val="600"/>
              </a:spcAft>
              <a:buFont typeface="Arial" panose="020B0604020202020204" pitchFamily="34" charset="0"/>
              <a:buNone/>
            </a:pPr>
            <a:r>
              <a:rPr lang="en-US" sz="1400"/>
              <a:t>Human actions since the Industrial Revolution increased greenhouse gases, causing global warming and ecological challenges.</a:t>
            </a:r>
          </a:p>
          <a:p>
            <a:pPr marL="0" indent="0">
              <a:spcBef>
                <a:spcPts val="2500"/>
              </a:spcBef>
              <a:spcAft>
                <a:spcPts val="600"/>
              </a:spcAft>
              <a:buFont typeface="Arial" panose="020B0604020202020204" pitchFamily="34" charset="0"/>
              <a:buNone/>
            </a:pPr>
            <a:r>
              <a:rPr lang="en-US" sz="1400" b="1"/>
              <a:t>Value of Ecological Commitment</a:t>
            </a:r>
          </a:p>
          <a:p>
            <a:pPr marL="0" lvl="1" indent="0">
              <a:spcBef>
                <a:spcPts val="1000"/>
              </a:spcBef>
              <a:spcAft>
                <a:spcPts val="600"/>
              </a:spcAft>
              <a:buFont typeface="Arial" panose="020B0604020202020204" pitchFamily="34" charset="0"/>
              <a:buNone/>
            </a:pPr>
            <a:r>
              <a:rPr lang="en-US" sz="1400"/>
              <a:t>Beyond knowledge, individuals must perceive and commit to protecting the irreplaceable ecosystem.</a:t>
            </a:r>
          </a:p>
        </p:txBody>
      </p:sp>
      <p:pic>
        <p:nvPicPr>
          <p:cNvPr id="4" name="Content Placeholder 3" descr="Double exposure of woman portrait with linden treetop against bright blue sky.">
            <a:extLst>
              <a:ext uri="{FF2B5EF4-FFF2-40B4-BE49-F238E27FC236}">
                <a16:creationId xmlns:a16="http://schemas.microsoft.com/office/drawing/2014/main" id="{FEF99FEA-CBC1-4F42-AAFB-01668E4AF87A}"/>
              </a:ext>
            </a:extLst>
          </p:cNvPr>
          <p:cNvPicPr>
            <a:picLocks noGrp="1" noChangeAspect="1"/>
          </p:cNvPicPr>
          <p:nvPr>
            <p:ph type="pic" sz="quarter" idx="13"/>
          </p:nvPr>
        </p:nvPicPr>
        <p:blipFill>
          <a:blip r:embed="rId3"/>
          <a:srcRect l="2096" r="5465" b="3"/>
          <a:stretch>
            <a:fillRect/>
          </a:stretch>
        </p:blipFill>
        <p:spPr>
          <a:xfrm>
            <a:off x="8046768" y="344424"/>
            <a:ext cx="3808553" cy="6172200"/>
          </a:xfrm>
          <a:prstGeom prst="rect">
            <a:avLst/>
          </a:prstGeom>
          <a:noFill/>
        </p:spPr>
      </p:pic>
    </p:spTree>
    <p:extLst>
      <p:ext uri="{BB962C8B-B14F-4D97-AF65-F5344CB8AC3E}">
        <p14:creationId xmlns:p14="http://schemas.microsoft.com/office/powerpoint/2010/main" val="351467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BC936-211B-26DD-ACDE-8D348C2F294B}"/>
              </a:ext>
            </a:extLst>
          </p:cNvPr>
          <p:cNvSpPr>
            <a:spLocks noGrp="1"/>
          </p:cNvSpPr>
          <p:nvPr>
            <p:ph type="title"/>
          </p:nvPr>
        </p:nvSpPr>
        <p:spPr>
          <a:xfrm>
            <a:off x="429768" y="548640"/>
            <a:ext cx="6135624" cy="1143000"/>
          </a:xfrm>
        </p:spPr>
        <p:txBody>
          <a:bodyPr vert="horz" lIns="91440" tIns="45720" rIns="91440" bIns="45720" rtlCol="0" anchor="b">
            <a:normAutofit/>
          </a:bodyPr>
          <a:lstStyle/>
          <a:p>
            <a:r>
              <a:rPr lang="en-US" b="0" kern="1200">
                <a:latin typeface="+mj-lt"/>
                <a:ea typeface="+mj-ea"/>
                <a:cs typeface="+mj-cs"/>
              </a:rPr>
              <a:t>Personal change and positive outcomes</a:t>
            </a:r>
          </a:p>
        </p:txBody>
      </p:sp>
      <p:sp>
        <p:nvSpPr>
          <p:cNvPr id="5" name="TextBox 4">
            <a:extLst>
              <a:ext uri="{FF2B5EF4-FFF2-40B4-BE49-F238E27FC236}">
                <a16:creationId xmlns:a16="http://schemas.microsoft.com/office/drawing/2014/main" id="{04A1C350-6C24-4B86-A9F8-FEF95190D49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828800"/>
            <a:ext cx="6135624" cy="4489704"/>
          </a:xfrm>
          <a:prstGeom prst="rect">
            <a:avLst/>
          </a:prstGeom>
        </p:spPr>
        <p:txBody>
          <a:bodyPr>
            <a:normAutofit/>
          </a:bodyPr>
          <a:lstStyle/>
          <a:p>
            <a:pPr marL="0" indent="0">
              <a:spcBef>
                <a:spcPts val="2500"/>
              </a:spcBef>
              <a:spcAft>
                <a:spcPts val="600"/>
              </a:spcAft>
              <a:buNone/>
            </a:pPr>
            <a:r>
              <a:rPr lang="en-US" sz="1400" b="1"/>
              <a:t>Self-Responsibility for Environment</a:t>
            </a:r>
          </a:p>
          <a:p>
            <a:pPr marL="0" lvl="1" indent="0">
              <a:spcBef>
                <a:spcPts val="1000"/>
              </a:spcBef>
              <a:spcAft>
                <a:spcPts val="600"/>
              </a:spcAft>
              <a:buNone/>
            </a:pPr>
            <a:r>
              <a:rPr lang="en-US" sz="1400"/>
              <a:t>Our environment reflects our life-condition, so changing ourselves can positively transform our surroundings.</a:t>
            </a:r>
          </a:p>
          <a:p>
            <a:pPr marL="0" indent="0">
              <a:spcBef>
                <a:spcPts val="2500"/>
              </a:spcBef>
              <a:spcAft>
                <a:spcPts val="600"/>
              </a:spcAft>
              <a:buNone/>
            </a:pPr>
            <a:r>
              <a:rPr lang="en-US" sz="1400" b="1"/>
              <a:t>Confidence Strengthens Determination</a:t>
            </a:r>
          </a:p>
          <a:p>
            <a:pPr marL="0" lvl="1" indent="0">
              <a:spcBef>
                <a:spcPts val="1000"/>
              </a:spcBef>
              <a:spcAft>
                <a:spcPts val="600"/>
              </a:spcAft>
              <a:buNone/>
            </a:pPr>
            <a:r>
              <a:rPr lang="en-US" sz="1400"/>
              <a:t>Expressing determination with confidence empowers the environment to open opportunities and support our goals.</a:t>
            </a:r>
          </a:p>
          <a:p>
            <a:pPr marL="0" indent="0">
              <a:spcBef>
                <a:spcPts val="2500"/>
              </a:spcBef>
              <a:spcAft>
                <a:spcPts val="600"/>
              </a:spcAft>
              <a:buNone/>
            </a:pPr>
            <a:r>
              <a:rPr lang="en-US" sz="1400" b="1"/>
              <a:t>Positive Dialogue Creates Change</a:t>
            </a:r>
          </a:p>
          <a:p>
            <a:pPr marL="0" lvl="1" indent="0">
              <a:spcBef>
                <a:spcPts val="1000"/>
              </a:spcBef>
              <a:spcAft>
                <a:spcPts val="600"/>
              </a:spcAft>
              <a:buNone/>
            </a:pPr>
            <a:r>
              <a:rPr lang="en-US" sz="1400"/>
              <a:t>Taking responsibility and engaging in positive dialogue can resolve conflicts and improve relationships.</a:t>
            </a:r>
          </a:p>
        </p:txBody>
      </p:sp>
      <p:pic>
        <p:nvPicPr>
          <p:cNvPr id="4" name="Content Placeholder 3" descr="Young man practicing yoga in a summer forest&#10;&#10;camera: Canon EOS 1n&#10;lens: carl zeiss 50mm f2&#10;film: Kodak Portra 160&#10;scanner: Epson v700&#10;scratches and dust: removed">
            <a:extLst>
              <a:ext uri="{FF2B5EF4-FFF2-40B4-BE49-F238E27FC236}">
                <a16:creationId xmlns:a16="http://schemas.microsoft.com/office/drawing/2014/main" id="{13264317-1CCF-4516-8D32-716E3B6EC425}"/>
              </a:ext>
            </a:extLst>
          </p:cNvPr>
          <p:cNvPicPr>
            <a:picLocks noGrp="1" noChangeAspect="1"/>
          </p:cNvPicPr>
          <p:nvPr>
            <p:ph type="pic" sz="quarter" idx="13"/>
          </p:nvPr>
        </p:nvPicPr>
        <p:blipFill>
          <a:blip r:embed="rId3"/>
          <a:srcRect r="-1" b="8359"/>
          <a:stretch>
            <a:fillRect/>
          </a:stretch>
        </p:blipFill>
        <p:spPr>
          <a:xfrm>
            <a:off x="7353304" y="352327"/>
            <a:ext cx="4495799" cy="6172200"/>
          </a:xfrm>
          <a:prstGeom prst="rect">
            <a:avLst/>
          </a:prstGeom>
          <a:noFill/>
        </p:spPr>
      </p:pic>
    </p:spTree>
    <p:extLst>
      <p:ext uri="{BB962C8B-B14F-4D97-AF65-F5344CB8AC3E}">
        <p14:creationId xmlns:p14="http://schemas.microsoft.com/office/powerpoint/2010/main" val="1098775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AA00-62BB-085B-0BD0-1E7ECB260972}"/>
              </a:ext>
            </a:extLst>
          </p:cNvPr>
          <p:cNvSpPr>
            <a:spLocks noGrp="1"/>
          </p:cNvSpPr>
          <p:nvPr>
            <p:ph type="title"/>
          </p:nvPr>
        </p:nvSpPr>
        <p:spPr>
          <a:xfrm>
            <a:off x="429768" y="1810512"/>
            <a:ext cx="7772400" cy="4562856"/>
          </a:xfrm>
        </p:spPr>
        <p:txBody>
          <a:bodyPr anchor="b">
            <a:normAutofit/>
          </a:bodyPr>
          <a:lstStyle/>
          <a:p>
            <a:r>
              <a:rPr lang="en-GB" sz="6800"/>
              <a:t>Mission of Youth: Sharing Buddhism and Attaining Buddhahood</a:t>
            </a:r>
          </a:p>
        </p:txBody>
      </p:sp>
      <p:sp>
        <p:nvSpPr>
          <p:cNvPr id="7" name="Text Placeholder 2">
            <a:extLst>
              <a:ext uri="{FF2B5EF4-FFF2-40B4-BE49-F238E27FC236}">
                <a16:creationId xmlns:a16="http://schemas.microsoft.com/office/drawing/2014/main" id="{398A04DA-B084-65D2-BC51-38F0185A3860}"/>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476933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376E2-4A5B-86F6-105C-86A0F531C55A}"/>
              </a:ext>
            </a:extLst>
          </p:cNvPr>
          <p:cNvSpPr>
            <a:spLocks noGrp="1"/>
          </p:cNvSpPr>
          <p:nvPr>
            <p:ph type="title"/>
          </p:nvPr>
        </p:nvSpPr>
        <p:spPr>
          <a:xfrm>
            <a:off x="429767" y="320040"/>
            <a:ext cx="4573413" cy="932688"/>
          </a:xfrm>
        </p:spPr>
        <p:txBody>
          <a:bodyPr vert="horz" lIns="91440" tIns="45720" rIns="91440" bIns="45720" rtlCol="0" anchor="b">
            <a:normAutofit/>
          </a:bodyPr>
          <a:lstStyle/>
          <a:p>
            <a:r>
              <a:rPr lang="en-US" sz="2200" b="0" kern="1200">
                <a:latin typeface="+mj-lt"/>
                <a:ea typeface="+mj-ea"/>
                <a:cs typeface="+mj-cs"/>
              </a:rPr>
              <a:t>Sharing Buddhism with friends: dialogue and conviction</a:t>
            </a:r>
          </a:p>
        </p:txBody>
      </p:sp>
      <p:sp>
        <p:nvSpPr>
          <p:cNvPr id="5" name="TextBox 4">
            <a:extLst>
              <a:ext uri="{FF2B5EF4-FFF2-40B4-BE49-F238E27FC236}">
                <a16:creationId xmlns:a16="http://schemas.microsoft.com/office/drawing/2014/main" id="{DEA7FF3E-BDDF-42AB-A172-8569656217A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6" y="1380744"/>
            <a:ext cx="4573413"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Importance of Sincerity and Confidence</a:t>
            </a:r>
          </a:p>
          <a:p>
            <a:pPr marL="0" lvl="1" indent="0">
              <a:spcBef>
                <a:spcPts val="1000"/>
              </a:spcBef>
              <a:spcAft>
                <a:spcPts val="600"/>
              </a:spcAft>
              <a:buFont typeface="Arial" panose="020B0604020202020204" pitchFamily="34" charset="0"/>
              <a:buNone/>
            </a:pPr>
            <a:r>
              <a:rPr lang="en-US" sz="1400"/>
              <a:t>Sharing Buddhism requires being sincere, cheerful, and confident to convey its positive impact effectively.</a:t>
            </a:r>
          </a:p>
          <a:p>
            <a:pPr marL="0" indent="0">
              <a:spcBef>
                <a:spcPts val="2500"/>
              </a:spcBef>
              <a:spcAft>
                <a:spcPts val="600"/>
              </a:spcAft>
              <a:buFont typeface="Arial" panose="020B0604020202020204" pitchFamily="34" charset="0"/>
              <a:buNone/>
            </a:pPr>
            <a:r>
              <a:rPr lang="en-US" sz="1400" b="1"/>
              <a:t>Living a Life of Conviction</a:t>
            </a:r>
          </a:p>
          <a:p>
            <a:pPr marL="0" lvl="1" indent="0">
              <a:spcBef>
                <a:spcPts val="1000"/>
              </a:spcBef>
              <a:spcAft>
                <a:spcPts val="600"/>
              </a:spcAft>
              <a:buFont typeface="Arial" panose="020B0604020202020204" pitchFamily="34" charset="0"/>
              <a:buNone/>
            </a:pPr>
            <a:r>
              <a:rPr lang="en-US" sz="1400"/>
              <a:t>Living with conviction shows how Buddhist practice brings courage and hope to daily life.</a:t>
            </a:r>
          </a:p>
          <a:p>
            <a:pPr marL="0" indent="0">
              <a:spcBef>
                <a:spcPts val="2500"/>
              </a:spcBef>
              <a:spcAft>
                <a:spcPts val="600"/>
              </a:spcAft>
              <a:buFont typeface="Arial" panose="020B0604020202020204" pitchFamily="34" charset="0"/>
              <a:buNone/>
            </a:pPr>
            <a:r>
              <a:rPr lang="en-US" sz="1400" b="1"/>
              <a:t>Sowing Seeds of Buddhahood</a:t>
            </a:r>
          </a:p>
          <a:p>
            <a:pPr marL="0" lvl="1" indent="0">
              <a:spcBef>
                <a:spcPts val="1000"/>
              </a:spcBef>
              <a:spcAft>
                <a:spcPts val="600"/>
              </a:spcAft>
              <a:buFont typeface="Arial" panose="020B0604020202020204" pitchFamily="34" charset="0"/>
              <a:buNone/>
            </a:pPr>
            <a:r>
              <a:rPr lang="en-US" sz="1400"/>
              <a:t>Continued prayer and sincere dialogue plant seeds of happiness and hope in others’ lives.</a:t>
            </a:r>
          </a:p>
        </p:txBody>
      </p:sp>
      <p:pic>
        <p:nvPicPr>
          <p:cNvPr id="4" name="Content Placeholder 3" descr="Close up of three people meditating outdoors">
            <a:extLst>
              <a:ext uri="{FF2B5EF4-FFF2-40B4-BE49-F238E27FC236}">
                <a16:creationId xmlns:a16="http://schemas.microsoft.com/office/drawing/2014/main" id="{4FBEC49D-66DC-40B9-8608-CCF326CA2514}"/>
              </a:ext>
            </a:extLst>
          </p:cNvPr>
          <p:cNvPicPr>
            <a:picLocks noGrp="1" noChangeAspect="1"/>
          </p:cNvPicPr>
          <p:nvPr>
            <p:ph type="pic" sz="quarter" idx="13"/>
          </p:nvPr>
        </p:nvPicPr>
        <p:blipFill>
          <a:blip r:embed="rId3"/>
          <a:srcRect r="33907" b="-2"/>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181493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CDB26-7335-E37B-DCDD-6A93358B5AE2}"/>
              </a:ext>
            </a:extLst>
          </p:cNvPr>
          <p:cNvSpPr>
            <a:spLocks noGrp="1"/>
          </p:cNvSpPr>
          <p:nvPr>
            <p:ph type="title"/>
          </p:nvPr>
        </p:nvSpPr>
        <p:spPr>
          <a:xfrm>
            <a:off x="429768" y="548639"/>
            <a:ext cx="4855464" cy="1453896"/>
          </a:xfrm>
        </p:spPr>
        <p:txBody>
          <a:bodyPr vert="horz" lIns="91440" tIns="45720" rIns="91440" bIns="45720" rtlCol="0" anchor="t">
            <a:normAutofit/>
          </a:bodyPr>
          <a:lstStyle/>
          <a:p>
            <a:r>
              <a:rPr lang="en-US" sz="2500" b="0" kern="1200">
                <a:latin typeface="+mj-lt"/>
                <a:ea typeface="+mj-ea"/>
                <a:cs typeface="+mj-cs"/>
              </a:rPr>
              <a:t>Characteristics of the Buddha: eternal enlightenment and dedication to happiness</a:t>
            </a:r>
          </a:p>
        </p:txBody>
      </p:sp>
      <p:pic>
        <p:nvPicPr>
          <p:cNvPr id="4" name="Content Placeholder 3" descr="Double exposure of young woman doing yoga and lush green forest at sea coast">
            <a:extLst>
              <a:ext uri="{FF2B5EF4-FFF2-40B4-BE49-F238E27FC236}">
                <a16:creationId xmlns:a16="http://schemas.microsoft.com/office/drawing/2014/main" id="{18A436C2-D6E0-4F23-8969-89AEE1C1E80A}"/>
              </a:ext>
            </a:extLst>
          </p:cNvPr>
          <p:cNvPicPr>
            <a:picLocks noGrp="1" noChangeAspect="1"/>
          </p:cNvPicPr>
          <p:nvPr>
            <p:ph type="pic" sz="quarter" idx="13"/>
          </p:nvPr>
        </p:nvPicPr>
        <p:blipFill>
          <a:blip r:embed="rId3"/>
          <a:srcRect l="21084" r="3" b="3"/>
          <a:stretch>
            <a:fillRect/>
          </a:stretch>
        </p:blipFill>
        <p:spPr>
          <a:xfrm>
            <a:off x="510075" y="2293496"/>
            <a:ext cx="4775158" cy="4039043"/>
          </a:xfrm>
          <a:prstGeom prst="rect">
            <a:avLst/>
          </a:prstGeom>
          <a:noFill/>
        </p:spPr>
      </p:pic>
      <p:sp>
        <p:nvSpPr>
          <p:cNvPr id="5" name="TextBox 4">
            <a:extLst>
              <a:ext uri="{FF2B5EF4-FFF2-40B4-BE49-F238E27FC236}">
                <a16:creationId xmlns:a16="http://schemas.microsoft.com/office/drawing/2014/main" id="{AB2FF5D9-70E6-420D-925C-7C0140439CF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49275"/>
            <a:ext cx="5585925" cy="5783263"/>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Meaning of Thus Come One</a:t>
            </a:r>
          </a:p>
          <a:p>
            <a:pPr marL="0" lvl="1" indent="0">
              <a:spcBef>
                <a:spcPts val="1000"/>
              </a:spcBef>
              <a:spcAft>
                <a:spcPts val="600"/>
              </a:spcAft>
              <a:buFont typeface="Arial" panose="020B0604020202020204" pitchFamily="34" charset="0"/>
              <a:buNone/>
            </a:pPr>
            <a:r>
              <a:rPr lang="en-US" sz="1400"/>
              <a:t>The title signifies coming from the realm of truth and actively guiding beings to enlightenment.</a:t>
            </a:r>
          </a:p>
          <a:p>
            <a:pPr marL="0" indent="0">
              <a:spcBef>
                <a:spcPts val="2500"/>
              </a:spcBef>
              <a:spcAft>
                <a:spcPts val="600"/>
              </a:spcAft>
              <a:buFont typeface="Arial" panose="020B0604020202020204" pitchFamily="34" charset="0"/>
              <a:buNone/>
            </a:pPr>
            <a:r>
              <a:rPr lang="en-US" sz="1400" b="1"/>
              <a:t>Dedication to Happiness</a:t>
            </a:r>
          </a:p>
          <a:p>
            <a:pPr marL="0" lvl="1" indent="0">
              <a:spcBef>
                <a:spcPts val="1000"/>
              </a:spcBef>
              <a:spcAft>
                <a:spcPts val="600"/>
              </a:spcAft>
              <a:buFont typeface="Arial" panose="020B0604020202020204" pitchFamily="34" charset="0"/>
              <a:buNone/>
            </a:pPr>
            <a:r>
              <a:rPr lang="en-US" sz="1400"/>
              <a:t>Shakyamuni Buddha worked tirelessly to bring happiness to all living beings throughout his life.</a:t>
            </a:r>
          </a:p>
          <a:p>
            <a:pPr marL="0" indent="0">
              <a:spcBef>
                <a:spcPts val="2500"/>
              </a:spcBef>
              <a:spcAft>
                <a:spcPts val="600"/>
              </a:spcAft>
              <a:buFont typeface="Arial" panose="020B0604020202020204" pitchFamily="34" charset="0"/>
              <a:buNone/>
            </a:pPr>
            <a:r>
              <a:rPr lang="en-US" sz="1400" b="1"/>
              <a:t>Eternal Enlightenment</a:t>
            </a:r>
          </a:p>
          <a:p>
            <a:pPr marL="0" lvl="1" indent="0">
              <a:spcBef>
                <a:spcPts val="1000"/>
              </a:spcBef>
              <a:spcAft>
                <a:spcPts val="600"/>
              </a:spcAft>
              <a:buFont typeface="Arial" panose="020B0604020202020204" pitchFamily="34" charset="0"/>
              <a:buNone/>
            </a:pPr>
            <a:r>
              <a:rPr lang="en-US" sz="1400"/>
              <a:t>Buddha's enlightenment is eternal, continuing into the future and connected to all living beings.</a:t>
            </a:r>
          </a:p>
          <a:p>
            <a:pPr marL="0" indent="0">
              <a:spcBef>
                <a:spcPts val="2500"/>
              </a:spcBef>
              <a:spcAft>
                <a:spcPts val="600"/>
              </a:spcAft>
              <a:buFont typeface="Arial" panose="020B0604020202020204" pitchFamily="34" charset="0"/>
              <a:buNone/>
            </a:pPr>
            <a:r>
              <a:rPr lang="en-US" sz="1400" b="1"/>
              <a:t>Purpose of Life</a:t>
            </a:r>
          </a:p>
          <a:p>
            <a:pPr marL="0" lvl="1" indent="0">
              <a:spcBef>
                <a:spcPts val="1000"/>
              </a:spcBef>
              <a:spcAft>
                <a:spcPts val="600"/>
              </a:spcAft>
              <a:buFont typeface="Arial" panose="020B0604020202020204" pitchFamily="34" charset="0"/>
              <a:buNone/>
            </a:pPr>
            <a:r>
              <a:rPr lang="en-US" sz="1400"/>
              <a:t>Shakyamuni's purpose is dedicating his life to leading beings to enlightenment and happiness.</a:t>
            </a:r>
          </a:p>
        </p:txBody>
      </p:sp>
    </p:spTree>
    <p:extLst>
      <p:ext uri="{BB962C8B-B14F-4D97-AF65-F5344CB8AC3E}">
        <p14:creationId xmlns:p14="http://schemas.microsoft.com/office/powerpoint/2010/main" val="8127069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64CA0-F994-BC14-0194-D0AC537506C4}"/>
              </a:ext>
            </a:extLst>
          </p:cNvPr>
          <p:cNvSpPr>
            <a:spLocks noGrp="1"/>
          </p:cNvSpPr>
          <p:nvPr>
            <p:ph type="title"/>
          </p:nvPr>
        </p:nvSpPr>
        <p:spPr>
          <a:xfrm>
            <a:off x="429768" y="320040"/>
            <a:ext cx="6858000" cy="932688"/>
          </a:xfrm>
        </p:spPr>
        <p:txBody>
          <a:bodyPr vert="horz" lIns="91440" tIns="45720" rIns="91440" bIns="45720" rtlCol="0" anchor="b">
            <a:normAutofit/>
          </a:bodyPr>
          <a:lstStyle/>
          <a:p>
            <a:r>
              <a:rPr lang="en-US" sz="3000" b="0" kern="1200">
                <a:latin typeface="+mj-lt"/>
                <a:ea typeface="+mj-ea"/>
                <a:cs typeface="+mj-cs"/>
              </a:rPr>
              <a:t>Nam-myoho-renge-kyo as ultimate title of honour and the three bodies</a:t>
            </a:r>
          </a:p>
        </p:txBody>
      </p:sp>
      <p:sp>
        <p:nvSpPr>
          <p:cNvPr id="5" name="TextBox 4">
            <a:extLst>
              <a:ext uri="{FF2B5EF4-FFF2-40B4-BE49-F238E27FC236}">
                <a16:creationId xmlns:a16="http://schemas.microsoft.com/office/drawing/2014/main" id="{BCDF822D-18EA-4013-8F67-14E03AFE48A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380744"/>
            <a:ext cx="6858000"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Ultimate Title of Honour</a:t>
            </a:r>
          </a:p>
          <a:p>
            <a:pPr marL="0" lvl="1" indent="0">
              <a:spcBef>
                <a:spcPts val="1000"/>
              </a:spcBef>
              <a:spcAft>
                <a:spcPts val="600"/>
              </a:spcAft>
              <a:buFont typeface="Arial" panose="020B0604020202020204" pitchFamily="34" charset="0"/>
              <a:buNone/>
            </a:pPr>
            <a:r>
              <a:rPr lang="en-US" sz="1400"/>
              <a:t>"Nam Myoho Renge Kyo" is regarded as the ultimate title of honour for Buddhas, representing eternal truth and life.</a:t>
            </a:r>
          </a:p>
          <a:p>
            <a:pPr marL="0" indent="0">
              <a:spcBef>
                <a:spcPts val="2500"/>
              </a:spcBef>
              <a:spcAft>
                <a:spcPts val="600"/>
              </a:spcAft>
              <a:buFont typeface="Arial" panose="020B0604020202020204" pitchFamily="34" charset="0"/>
              <a:buNone/>
            </a:pPr>
            <a:r>
              <a:rPr lang="en-US" sz="1400" b="1"/>
              <a:t>Meaning of Thus Come One</a:t>
            </a:r>
          </a:p>
          <a:p>
            <a:pPr marL="0" lvl="1" indent="0">
              <a:spcBef>
                <a:spcPts val="1000"/>
              </a:spcBef>
              <a:spcAft>
                <a:spcPts val="600"/>
              </a:spcAft>
              <a:buFont typeface="Arial" panose="020B0604020202020204" pitchFamily="34" charset="0"/>
              <a:buNone/>
            </a:pPr>
            <a:r>
              <a:rPr lang="en-US" sz="1400"/>
              <a:t>"Thus Come One" refers to all enlightened beings and followers who embody the Buddha's life state eternally.</a:t>
            </a:r>
          </a:p>
          <a:p>
            <a:pPr marL="0" indent="0">
              <a:spcBef>
                <a:spcPts val="2500"/>
              </a:spcBef>
              <a:spcAft>
                <a:spcPts val="600"/>
              </a:spcAft>
              <a:buFont typeface="Arial" panose="020B0604020202020204" pitchFamily="34" charset="0"/>
              <a:buNone/>
            </a:pPr>
            <a:r>
              <a:rPr lang="en-US" sz="1400" b="1"/>
              <a:t>Three Buddha Bodies</a:t>
            </a:r>
          </a:p>
          <a:p>
            <a:pPr marL="0" lvl="1" indent="0">
              <a:spcBef>
                <a:spcPts val="1000"/>
              </a:spcBef>
              <a:spcAft>
                <a:spcPts val="600"/>
              </a:spcAft>
              <a:buFont typeface="Arial" panose="020B0604020202020204" pitchFamily="34" charset="0"/>
              <a:buNone/>
            </a:pPr>
            <a:r>
              <a:rPr lang="en-US" sz="1400"/>
              <a:t>The three bodies are Dharma (truth), Reward (wisdom), and Manifested (compassionate actions) representing Buddha's essence.</a:t>
            </a:r>
          </a:p>
          <a:p>
            <a:pPr marL="0" indent="0">
              <a:spcBef>
                <a:spcPts val="2500"/>
              </a:spcBef>
              <a:spcAft>
                <a:spcPts val="600"/>
              </a:spcAft>
              <a:buFont typeface="Arial" panose="020B0604020202020204" pitchFamily="34" charset="0"/>
              <a:buNone/>
            </a:pPr>
            <a:r>
              <a:rPr lang="en-US" sz="1400" b="1"/>
              <a:t>Empowerment of Ordinary People</a:t>
            </a:r>
          </a:p>
          <a:p>
            <a:pPr marL="0" lvl="1" indent="0">
              <a:spcBef>
                <a:spcPts val="1000"/>
              </a:spcBef>
              <a:spcAft>
                <a:spcPts val="600"/>
              </a:spcAft>
              <a:buFont typeface="Arial" panose="020B0604020202020204" pitchFamily="34" charset="0"/>
              <a:buNone/>
            </a:pPr>
            <a:r>
              <a:rPr lang="en-US" sz="1400"/>
              <a:t>Ordinary people who chant and spread NMHRK manifest Buddhahood and are true "Thus Come Ones".</a:t>
            </a:r>
          </a:p>
        </p:txBody>
      </p:sp>
      <p:pic>
        <p:nvPicPr>
          <p:cNvPr id="4" name="Content Placeholder 3" descr="Two statues of Buddha and dry leafs isolated on a white background">
            <a:extLst>
              <a:ext uri="{FF2B5EF4-FFF2-40B4-BE49-F238E27FC236}">
                <a16:creationId xmlns:a16="http://schemas.microsoft.com/office/drawing/2014/main" id="{720D9570-968A-4434-AE39-02D7FBF1887C}"/>
              </a:ext>
            </a:extLst>
          </p:cNvPr>
          <p:cNvPicPr>
            <a:picLocks noGrp="1" noChangeAspect="1"/>
          </p:cNvPicPr>
          <p:nvPr>
            <p:ph type="pic" sz="quarter" idx="13"/>
          </p:nvPr>
        </p:nvPicPr>
        <p:blipFill>
          <a:blip r:embed="rId3"/>
          <a:srcRect l="2938" r="4623" b="3"/>
          <a:stretch>
            <a:fillRect/>
          </a:stretch>
        </p:blipFill>
        <p:spPr>
          <a:xfrm>
            <a:off x="8046768" y="344424"/>
            <a:ext cx="3808553" cy="6172200"/>
          </a:xfrm>
          <a:prstGeom prst="rect">
            <a:avLst/>
          </a:prstGeom>
          <a:noFill/>
        </p:spPr>
      </p:pic>
    </p:spTree>
    <p:extLst>
      <p:ext uri="{BB962C8B-B14F-4D97-AF65-F5344CB8AC3E}">
        <p14:creationId xmlns:p14="http://schemas.microsoft.com/office/powerpoint/2010/main" val="42373404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7365-D89F-8FA8-A13F-18B2787B3B3D}"/>
              </a:ext>
            </a:extLst>
          </p:cNvPr>
          <p:cNvSpPr>
            <a:spLocks noGrp="1"/>
          </p:cNvSpPr>
          <p:nvPr>
            <p:ph type="title"/>
          </p:nvPr>
        </p:nvSpPr>
        <p:spPr>
          <a:xfrm>
            <a:off x="429768" y="548639"/>
            <a:ext cx="4855464" cy="1453896"/>
          </a:xfrm>
        </p:spPr>
        <p:txBody>
          <a:bodyPr vert="horz" lIns="91440" tIns="45720" rIns="91440" bIns="45720" rtlCol="0" anchor="t">
            <a:normAutofit/>
          </a:bodyPr>
          <a:lstStyle/>
          <a:p>
            <a:r>
              <a:rPr lang="en-US" sz="2200" b="0" kern="1200">
                <a:latin typeface="+mj-lt"/>
                <a:ea typeface="+mj-ea"/>
                <a:cs typeface="+mj-cs"/>
              </a:rPr>
              <a:t>Attainment of Buddhahood in one's present form and the significance of dialogue movement</a:t>
            </a:r>
          </a:p>
        </p:txBody>
      </p:sp>
      <p:pic>
        <p:nvPicPr>
          <p:cNvPr id="4" name="Content Placeholder 3" descr="Blackboard Business Strategy Concept">
            <a:extLst>
              <a:ext uri="{FF2B5EF4-FFF2-40B4-BE49-F238E27FC236}">
                <a16:creationId xmlns:a16="http://schemas.microsoft.com/office/drawing/2014/main" id="{AE0DD934-C8BC-4B82-91B8-E57FE6F71ACE}"/>
              </a:ext>
            </a:extLst>
          </p:cNvPr>
          <p:cNvPicPr>
            <a:picLocks noGrp="1" noChangeAspect="1"/>
          </p:cNvPicPr>
          <p:nvPr>
            <p:ph type="pic" sz="quarter" idx="13"/>
          </p:nvPr>
        </p:nvPicPr>
        <p:blipFill>
          <a:blip r:embed="rId3"/>
          <a:srcRect l="2332" r="9591" b="1"/>
          <a:stretch>
            <a:fillRect/>
          </a:stretch>
        </p:blipFill>
        <p:spPr>
          <a:xfrm>
            <a:off x="510075" y="2293496"/>
            <a:ext cx="4775158" cy="4039043"/>
          </a:xfrm>
          <a:prstGeom prst="rect">
            <a:avLst/>
          </a:prstGeom>
          <a:noFill/>
        </p:spPr>
      </p:pic>
      <p:sp>
        <p:nvSpPr>
          <p:cNvPr id="5" name="TextBox 4">
            <a:extLst>
              <a:ext uri="{FF2B5EF4-FFF2-40B4-BE49-F238E27FC236}">
                <a16:creationId xmlns:a16="http://schemas.microsoft.com/office/drawing/2014/main" id="{EB80D03E-FDA7-45A6-AE2F-FAB02B76AC3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49275"/>
            <a:ext cx="5585925" cy="5783263"/>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Buddhahood in Present Form</a:t>
            </a:r>
          </a:p>
          <a:p>
            <a:pPr marL="0" lvl="1" indent="0">
              <a:spcBef>
                <a:spcPts val="1000"/>
              </a:spcBef>
              <a:spcAft>
                <a:spcPts val="600"/>
              </a:spcAft>
              <a:buFont typeface="Arial" panose="020B0604020202020204" pitchFamily="34" charset="0"/>
              <a:buNone/>
            </a:pPr>
            <a:r>
              <a:rPr lang="en-US" sz="1400"/>
              <a:t>Attaining buddhahood now reveals the secret power that ordinary people can realize enlightenment as they are.</a:t>
            </a:r>
          </a:p>
          <a:p>
            <a:pPr marL="0" indent="0">
              <a:spcBef>
                <a:spcPts val="2500"/>
              </a:spcBef>
              <a:spcAft>
                <a:spcPts val="600"/>
              </a:spcAft>
              <a:buFont typeface="Arial" panose="020B0604020202020204" pitchFamily="34" charset="0"/>
              <a:buNone/>
            </a:pPr>
            <a:r>
              <a:rPr lang="en-US" sz="1400" b="1"/>
              <a:t>Faith as Key</a:t>
            </a:r>
          </a:p>
          <a:p>
            <a:pPr marL="0" lvl="1" indent="0">
              <a:spcBef>
                <a:spcPts val="1000"/>
              </a:spcBef>
              <a:spcAft>
                <a:spcPts val="600"/>
              </a:spcAft>
              <a:buFont typeface="Arial" panose="020B0604020202020204" pitchFamily="34" charset="0"/>
              <a:buNone/>
            </a:pPr>
            <a:r>
              <a:rPr lang="en-US" sz="1400"/>
              <a:t>Strong faith in the mystic law NAM MYO HO RENGE KYO enables tapping into buddhahood's life state.</a:t>
            </a:r>
          </a:p>
          <a:p>
            <a:pPr marL="0" indent="0">
              <a:spcBef>
                <a:spcPts val="2500"/>
              </a:spcBef>
              <a:spcAft>
                <a:spcPts val="600"/>
              </a:spcAft>
              <a:buFont typeface="Arial" panose="020B0604020202020204" pitchFamily="34" charset="0"/>
              <a:buNone/>
            </a:pPr>
            <a:r>
              <a:rPr lang="en-US" sz="1400" b="1"/>
              <a:t>Dialogue Movement Significance</a:t>
            </a:r>
          </a:p>
          <a:p>
            <a:pPr marL="0" lvl="1" indent="0">
              <a:spcBef>
                <a:spcPts val="1000"/>
              </a:spcBef>
              <a:spcAft>
                <a:spcPts val="600"/>
              </a:spcAft>
              <a:buFont typeface="Arial" panose="020B0604020202020204" pitchFamily="34" charset="0"/>
              <a:buNone/>
            </a:pPr>
            <a:r>
              <a:rPr lang="en-US" sz="1400"/>
              <a:t>Sowing seeds of buddhahood creates connections, bridges divisions, and promotes peace through respectful dialogue.</a:t>
            </a:r>
          </a:p>
          <a:p>
            <a:pPr marL="0" indent="0">
              <a:spcBef>
                <a:spcPts val="2500"/>
              </a:spcBef>
              <a:spcAft>
                <a:spcPts val="600"/>
              </a:spcAft>
              <a:buFont typeface="Arial" panose="020B0604020202020204" pitchFamily="34" charset="0"/>
              <a:buNone/>
            </a:pPr>
            <a:r>
              <a:rPr lang="en-US" sz="1400" b="1"/>
              <a:t>Respect and Inclusivity</a:t>
            </a:r>
          </a:p>
          <a:p>
            <a:pPr marL="0" lvl="1" indent="0">
              <a:spcBef>
                <a:spcPts val="1000"/>
              </a:spcBef>
              <a:spcAft>
                <a:spcPts val="600"/>
              </a:spcAft>
              <a:buFont typeface="Arial" panose="020B0604020202020204" pitchFamily="34" charset="0"/>
              <a:buNone/>
            </a:pPr>
            <a:r>
              <a:rPr lang="en-US" sz="1400"/>
              <a:t>The dialogue movement embodies respect for life, inclusivity, and transcending differences to foster unity.</a:t>
            </a:r>
          </a:p>
        </p:txBody>
      </p:sp>
    </p:spTree>
    <p:extLst>
      <p:ext uri="{BB962C8B-B14F-4D97-AF65-F5344CB8AC3E}">
        <p14:creationId xmlns:p14="http://schemas.microsoft.com/office/powerpoint/2010/main" val="3287680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1D08E-FF43-9D5A-E2D9-9CBA8C17F9AB}"/>
              </a:ext>
            </a:extLst>
          </p:cNvPr>
          <p:cNvSpPr>
            <a:spLocks noGrp="1"/>
          </p:cNvSpPr>
          <p:nvPr>
            <p:ph type="title"/>
          </p:nvPr>
        </p:nvSpPr>
        <p:spPr>
          <a:xfrm>
            <a:off x="429768" y="1627318"/>
            <a:ext cx="7370064" cy="1842020"/>
          </a:xfrm>
        </p:spPr>
        <p:txBody>
          <a:bodyPr anchor="b">
            <a:normAutofit/>
          </a:bodyPr>
          <a:lstStyle/>
          <a:p>
            <a:r>
              <a:rPr lang="en-GB" sz="4200"/>
              <a:t>Conclusion: Embracing Interconnected Transformation</a:t>
            </a:r>
          </a:p>
        </p:txBody>
      </p:sp>
      <p:graphicFrame>
        <p:nvGraphicFramePr>
          <p:cNvPr id="7" name="Content Placeholder 2">
            <a:extLst>
              <a:ext uri="{FF2B5EF4-FFF2-40B4-BE49-F238E27FC236}">
                <a16:creationId xmlns:a16="http://schemas.microsoft.com/office/drawing/2014/main" id="{42EF12AA-071C-2AB4-8DF0-5C0F0D128BF9}"/>
              </a:ext>
            </a:extLst>
          </p:cNvPr>
          <p:cNvGraphicFramePr>
            <a:graphicFrameLocks noGrp="1"/>
          </p:cNvGraphicFramePr>
          <p:nvPr>
            <p:ph sz="quarter" idx="14"/>
            <p:extLst>
              <p:ext uri="{D42A27DB-BD31-4B8C-83A1-F6EECF244321}">
                <p14:modId xmlns:p14="http://schemas.microsoft.com/office/powerpoint/2010/main" val="3789926633"/>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29768" y="3622673"/>
          <a:ext cx="7370064" cy="2231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55631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71635-44F1-8BDF-5DF2-D7B356174551}"/>
              </a:ext>
            </a:extLst>
          </p:cNvPr>
          <p:cNvSpPr>
            <a:spLocks noGrp="1"/>
          </p:cNvSpPr>
          <p:nvPr>
            <p:ph type="title"/>
          </p:nvPr>
        </p:nvSpPr>
        <p:spPr>
          <a:xfrm>
            <a:off x="429768" y="1810512"/>
            <a:ext cx="7772400" cy="4562856"/>
          </a:xfrm>
        </p:spPr>
        <p:txBody>
          <a:bodyPr anchor="b">
            <a:normAutofit/>
          </a:bodyPr>
          <a:lstStyle/>
          <a:p>
            <a:r>
              <a:rPr lang="en-GB" sz="7400"/>
              <a:t>Opening Reflections: The Oneness of Life and Environment</a:t>
            </a:r>
          </a:p>
        </p:txBody>
      </p:sp>
      <p:sp>
        <p:nvSpPr>
          <p:cNvPr id="7" name="Text Placeholder 2">
            <a:extLst>
              <a:ext uri="{FF2B5EF4-FFF2-40B4-BE49-F238E27FC236}">
                <a16:creationId xmlns:a16="http://schemas.microsoft.com/office/drawing/2014/main" id="{3A10F905-0B00-C999-7D67-BABF1317B334}"/>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2521098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F40E1-3B13-C3CB-757A-72358EED1D22}"/>
              </a:ext>
            </a:extLst>
          </p:cNvPr>
          <p:cNvSpPr>
            <a:spLocks noGrp="1"/>
          </p:cNvSpPr>
          <p:nvPr>
            <p:ph type="title"/>
          </p:nvPr>
        </p:nvSpPr>
        <p:spPr/>
        <p:txBody>
          <a:bodyPr>
            <a:normAutofit/>
          </a:bodyPr>
          <a:lstStyle/>
          <a:p>
            <a:r>
              <a:rPr lang="en-GB" sz="4400"/>
              <a:t>Core theme and foundational analogy: Oneness, Funi, Body-Shadow</a:t>
            </a:r>
          </a:p>
        </p:txBody>
      </p:sp>
      <p:graphicFrame>
        <p:nvGraphicFramePr>
          <p:cNvPr id="4" name="Content Placeholder 4">
            <a:extLst>
              <a:ext uri="{FF2B5EF4-FFF2-40B4-BE49-F238E27FC236}">
                <a16:creationId xmlns:a16="http://schemas.microsoft.com/office/drawing/2014/main" id="{C375B718-89EB-4EB3-9FE0-13B65E55A664}"/>
              </a:ext>
            </a:extLst>
          </p:cNvPr>
          <p:cNvGraphicFramePr>
            <a:graphicFrameLocks noGrp="1"/>
          </p:cNvGraphicFramePr>
          <p:nvPr>
            <p:ph idx="1"/>
            <p:extLst>
              <p:ext uri="{D42A27DB-BD31-4B8C-83A1-F6EECF244321}">
                <p14:modId xmlns:p14="http://schemas.microsoft.com/office/powerpoint/2010/main" val="85948294"/>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37159" y="329450"/>
          <a:ext cx="5958841" cy="619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close up of a sign">
            <a:extLst>
              <a:ext uri="{FF2B5EF4-FFF2-40B4-BE49-F238E27FC236}">
                <a16:creationId xmlns:a16="http://schemas.microsoft.com/office/drawing/2014/main" id="{1BAB0CFA-12BA-F7DC-94A8-5CCFFB33E6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4711" y="832718"/>
            <a:ext cx="4752038" cy="4876800"/>
          </a:xfrm>
          <a:prstGeom prst="rect">
            <a:avLst/>
          </a:prstGeom>
        </p:spPr>
      </p:pic>
    </p:spTree>
    <p:extLst>
      <p:ext uri="{BB962C8B-B14F-4D97-AF65-F5344CB8AC3E}">
        <p14:creationId xmlns:p14="http://schemas.microsoft.com/office/powerpoint/2010/main" val="171177199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F4B1C-A4DD-F626-6562-223426419A27}"/>
              </a:ext>
            </a:extLst>
          </p:cNvPr>
          <p:cNvSpPr>
            <a:spLocks noGrp="1"/>
          </p:cNvSpPr>
          <p:nvPr>
            <p:ph type="title"/>
          </p:nvPr>
        </p:nvSpPr>
        <p:spPr>
          <a:xfrm>
            <a:off x="429768" y="1810512"/>
            <a:ext cx="7772400" cy="4562856"/>
          </a:xfrm>
        </p:spPr>
        <p:txBody>
          <a:bodyPr anchor="b">
            <a:normAutofit/>
          </a:bodyPr>
          <a:lstStyle/>
          <a:p>
            <a:r>
              <a:rPr lang="en-GB"/>
              <a:t>Mutual Influence: Environment and Life</a:t>
            </a:r>
          </a:p>
        </p:txBody>
      </p:sp>
      <p:sp>
        <p:nvSpPr>
          <p:cNvPr id="7" name="Text Placeholder 2">
            <a:extLst>
              <a:ext uri="{FF2B5EF4-FFF2-40B4-BE49-F238E27FC236}">
                <a16:creationId xmlns:a16="http://schemas.microsoft.com/office/drawing/2014/main" id="{960B1B86-9C4F-E124-2820-E600C3370E35}"/>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2464112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7654F-80D1-AAFE-8A16-9D8F1C303888}"/>
              </a:ext>
            </a:extLst>
          </p:cNvPr>
          <p:cNvSpPr>
            <a:spLocks noGrp="1"/>
          </p:cNvSpPr>
          <p:nvPr>
            <p:ph type="title"/>
          </p:nvPr>
        </p:nvSpPr>
        <p:spPr/>
        <p:txBody>
          <a:bodyPr>
            <a:normAutofit/>
          </a:bodyPr>
          <a:lstStyle/>
          <a:p>
            <a:r>
              <a:rPr lang="en-GB" sz="4200"/>
              <a:t>How environment affects life: negative and positive examples</a:t>
            </a:r>
          </a:p>
        </p:txBody>
      </p:sp>
      <p:graphicFrame>
        <p:nvGraphicFramePr>
          <p:cNvPr id="4" name="Content Placeholder 4">
            <a:extLst>
              <a:ext uri="{FF2B5EF4-FFF2-40B4-BE49-F238E27FC236}">
                <a16:creationId xmlns:a16="http://schemas.microsoft.com/office/drawing/2014/main" id="{A405C520-2D38-49D6-BB57-1AEF0502592C}"/>
              </a:ext>
            </a:extLst>
          </p:cNvPr>
          <p:cNvGraphicFramePr>
            <a:graphicFrameLocks noGrp="1"/>
          </p:cNvGraphicFramePr>
          <p:nvPr>
            <p:ph idx="1"/>
            <p:extLst>
              <p:ext uri="{D42A27DB-BD31-4B8C-83A1-F6EECF244321}">
                <p14:modId xmlns:p14="http://schemas.microsoft.com/office/powerpoint/2010/main" val="2670859296"/>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37159" y="329450"/>
          <a:ext cx="11924209" cy="619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8032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CACBD-13CE-4DC8-62BB-1415FA1F3F59}"/>
              </a:ext>
            </a:extLst>
          </p:cNvPr>
          <p:cNvSpPr>
            <a:spLocks noGrp="1"/>
          </p:cNvSpPr>
          <p:nvPr>
            <p:ph type="title"/>
          </p:nvPr>
        </p:nvSpPr>
        <p:spPr>
          <a:xfrm>
            <a:off x="7196328" y="601755"/>
            <a:ext cx="4389120" cy="1527048"/>
          </a:xfrm>
        </p:spPr>
        <p:txBody>
          <a:bodyPr vert="horz" lIns="91440" tIns="45720" rIns="91440" bIns="45720" rtlCol="0" anchor="b">
            <a:normAutofit/>
          </a:bodyPr>
          <a:lstStyle/>
          <a:p>
            <a:r>
              <a:rPr lang="en-US" sz="2500" b="0" kern="1200">
                <a:latin typeface="+mj-lt"/>
                <a:ea typeface="+mj-ea"/>
                <a:cs typeface="+mj-cs"/>
              </a:rPr>
              <a:t>How life affects environment: empowerment and agency</a:t>
            </a:r>
          </a:p>
        </p:txBody>
      </p:sp>
      <p:pic>
        <p:nvPicPr>
          <p:cNvPr id="4" name="Content Placeholder 3" descr="Single Person At Light of Doorway, Leadership, Single Person">
            <a:extLst>
              <a:ext uri="{FF2B5EF4-FFF2-40B4-BE49-F238E27FC236}">
                <a16:creationId xmlns:a16="http://schemas.microsoft.com/office/drawing/2014/main" id="{45CFD126-370F-45DB-9182-C685271D8D61}"/>
              </a:ext>
            </a:extLst>
          </p:cNvPr>
          <p:cNvPicPr>
            <a:picLocks noGrp="1" noChangeAspect="1"/>
          </p:cNvPicPr>
          <p:nvPr>
            <p:ph type="pic" sz="quarter" idx="13"/>
          </p:nvPr>
        </p:nvPicPr>
        <p:blipFill>
          <a:blip r:embed="rId3"/>
          <a:srcRect l="7253" r="38323" b="1"/>
          <a:stretch>
            <a:fillRect/>
          </a:stretch>
        </p:blipFill>
        <p:spPr>
          <a:xfrm>
            <a:off x="341522" y="342902"/>
            <a:ext cx="6249778" cy="6172343"/>
          </a:xfrm>
          <a:prstGeom prst="rect">
            <a:avLst/>
          </a:prstGeom>
          <a:noFill/>
        </p:spPr>
      </p:pic>
      <p:sp>
        <p:nvSpPr>
          <p:cNvPr id="5" name="TextBox 4">
            <a:extLst>
              <a:ext uri="{FF2B5EF4-FFF2-40B4-BE49-F238E27FC236}">
                <a16:creationId xmlns:a16="http://schemas.microsoft.com/office/drawing/2014/main" id="{71005FBB-634A-41A5-A0A3-231D47A7107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96328" y="2276856"/>
            <a:ext cx="4389120" cy="404164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Reversal of Perspective</a:t>
            </a:r>
          </a:p>
          <a:p>
            <a:pPr marL="0" lvl="1" indent="0">
              <a:spcBef>
                <a:spcPts val="1000"/>
              </a:spcBef>
              <a:spcAft>
                <a:spcPts val="600"/>
              </a:spcAft>
              <a:buFont typeface="Arial" panose="020B0604020202020204" pitchFamily="34" charset="0"/>
              <a:buNone/>
            </a:pPr>
            <a:r>
              <a:rPr lang="en-US" sz="1400"/>
              <a:t>Shift focus from environment affecting life to life influencing the environment externally.</a:t>
            </a:r>
          </a:p>
          <a:p>
            <a:pPr marL="0" indent="0">
              <a:spcBef>
                <a:spcPts val="2500"/>
              </a:spcBef>
              <a:spcAft>
                <a:spcPts val="600"/>
              </a:spcAft>
              <a:buFont typeface="Arial" panose="020B0604020202020204" pitchFamily="34" charset="0"/>
              <a:buNone/>
            </a:pPr>
            <a:r>
              <a:rPr lang="en-US" sz="1400" b="1"/>
              <a:t>Empowerment Through Agency</a:t>
            </a:r>
          </a:p>
          <a:p>
            <a:pPr marL="0" lvl="1" indent="0">
              <a:spcBef>
                <a:spcPts val="1000"/>
              </a:spcBef>
              <a:spcAft>
                <a:spcPts val="600"/>
              </a:spcAft>
              <a:buFont typeface="Arial" panose="020B0604020202020204" pitchFamily="34" charset="0"/>
              <a:buNone/>
            </a:pPr>
            <a:r>
              <a:rPr lang="en-US" sz="1400"/>
              <a:t>Individuals are active agents directing their life’s course, not passive observers.</a:t>
            </a:r>
          </a:p>
          <a:p>
            <a:pPr marL="0" indent="0">
              <a:spcBef>
                <a:spcPts val="2500"/>
              </a:spcBef>
              <a:spcAft>
                <a:spcPts val="600"/>
              </a:spcAft>
              <a:buFont typeface="Arial" panose="020B0604020202020204" pitchFamily="34" charset="0"/>
              <a:buNone/>
            </a:pPr>
            <a:r>
              <a:rPr lang="en-US" sz="1400" b="1"/>
              <a:t>Life Leads Environment</a:t>
            </a:r>
          </a:p>
          <a:p>
            <a:pPr marL="0" lvl="1" indent="0">
              <a:spcBef>
                <a:spcPts val="1000"/>
              </a:spcBef>
              <a:spcAft>
                <a:spcPts val="600"/>
              </a:spcAft>
              <a:buFont typeface="Arial" panose="020B0604020202020204" pitchFamily="34" charset="0"/>
              <a:buNone/>
            </a:pPr>
            <a:r>
              <a:rPr lang="en-US" sz="1400"/>
              <a:t>Life initiates movement and change; the environment follows as a reflection.</a:t>
            </a:r>
          </a:p>
        </p:txBody>
      </p:sp>
    </p:spTree>
    <p:extLst>
      <p:ext uri="{BB962C8B-B14F-4D97-AF65-F5344CB8AC3E}">
        <p14:creationId xmlns:p14="http://schemas.microsoft.com/office/powerpoint/2010/main" val="227861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9BF29-661C-CEF4-6F7F-A01BB8296840}"/>
              </a:ext>
            </a:extLst>
          </p:cNvPr>
          <p:cNvSpPr>
            <a:spLocks noGrp="1"/>
          </p:cNvSpPr>
          <p:nvPr>
            <p:ph type="title"/>
          </p:nvPr>
        </p:nvSpPr>
        <p:spPr>
          <a:xfrm>
            <a:off x="429768" y="1810512"/>
            <a:ext cx="7772400" cy="4562856"/>
          </a:xfrm>
        </p:spPr>
        <p:txBody>
          <a:bodyPr anchor="b">
            <a:normAutofit/>
          </a:bodyPr>
          <a:lstStyle/>
          <a:p>
            <a:r>
              <a:rPr lang="en-GB"/>
              <a:t>Empowerment through Buddhist Practice</a:t>
            </a:r>
          </a:p>
        </p:txBody>
      </p:sp>
      <p:sp>
        <p:nvSpPr>
          <p:cNvPr id="7" name="Text Placeholder 2">
            <a:extLst>
              <a:ext uri="{FF2B5EF4-FFF2-40B4-BE49-F238E27FC236}">
                <a16:creationId xmlns:a16="http://schemas.microsoft.com/office/drawing/2014/main" id="{5F546AA6-4206-7EC4-A094-41BAF9A67222}"/>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726871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5AF10-DF5F-FD51-6839-2DB7403D3607}"/>
              </a:ext>
            </a:extLst>
          </p:cNvPr>
          <p:cNvSpPr>
            <a:spLocks noGrp="1"/>
          </p:cNvSpPr>
          <p:nvPr>
            <p:ph type="title"/>
          </p:nvPr>
        </p:nvSpPr>
        <p:spPr>
          <a:xfrm>
            <a:off x="429768" y="553616"/>
            <a:ext cx="3595634" cy="1757505"/>
          </a:xfrm>
        </p:spPr>
        <p:txBody>
          <a:bodyPr vert="horz" lIns="91440" tIns="45720" rIns="91440" bIns="45720" rtlCol="0" anchor="t">
            <a:normAutofit/>
          </a:bodyPr>
          <a:lstStyle/>
          <a:p>
            <a:r>
              <a:rPr lang="en-US" sz="2400" b="0" kern="1200">
                <a:latin typeface="+mj-lt"/>
                <a:ea typeface="+mj-ea"/>
                <a:cs typeface="+mj-cs"/>
              </a:rPr>
              <a:t>Chanting Nam-myoho-renge-kyo: awakening inner strength and transforming challenges</a:t>
            </a:r>
          </a:p>
        </p:txBody>
      </p:sp>
      <p:sp>
        <p:nvSpPr>
          <p:cNvPr id="5" name="TextBox 4">
            <a:extLst>
              <a:ext uri="{FF2B5EF4-FFF2-40B4-BE49-F238E27FC236}">
                <a16:creationId xmlns:a16="http://schemas.microsoft.com/office/drawing/2014/main" id="{002EC5BF-5C2F-41E4-B6F2-28694013904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309608" cy="3993263"/>
          </a:xfrm>
          <a:prstGeom prst="rect">
            <a:avLst/>
          </a:prstGeom>
        </p:spPr>
        <p:txBody>
          <a:bodyPr>
            <a:normAutofit/>
          </a:bodyPr>
          <a:lstStyle/>
          <a:p>
            <a:pPr marL="0" indent="0">
              <a:lnSpc>
                <a:spcPct val="90000"/>
              </a:lnSpc>
              <a:spcBef>
                <a:spcPts val="2500"/>
              </a:spcBef>
              <a:spcAft>
                <a:spcPts val="600"/>
              </a:spcAft>
              <a:buNone/>
            </a:pPr>
            <a:r>
              <a:rPr lang="en-US" sz="1400" b="1"/>
              <a:t>Empowerment through Chanting</a:t>
            </a:r>
          </a:p>
          <a:p>
            <a:pPr marL="0" lvl="1" indent="0">
              <a:lnSpc>
                <a:spcPct val="90000"/>
              </a:lnSpc>
              <a:spcBef>
                <a:spcPts val="1000"/>
              </a:spcBef>
              <a:spcAft>
                <a:spcPts val="600"/>
              </a:spcAft>
              <a:buNone/>
            </a:pPr>
            <a:r>
              <a:rPr lang="en-US" sz="1400"/>
              <a:t>Chanting Nam-myoho-renge-kyo helps awaken inner strength and resilience in daily life.</a:t>
            </a:r>
          </a:p>
          <a:p>
            <a:pPr marL="0" indent="0">
              <a:lnSpc>
                <a:spcPct val="90000"/>
              </a:lnSpc>
              <a:spcBef>
                <a:spcPts val="2500"/>
              </a:spcBef>
              <a:spcAft>
                <a:spcPts val="600"/>
              </a:spcAft>
              <a:buNone/>
            </a:pPr>
            <a:r>
              <a:rPr lang="en-US" sz="1400" b="1"/>
              <a:t>Transforming Challenges</a:t>
            </a:r>
          </a:p>
          <a:p>
            <a:pPr marL="0" lvl="1" indent="0">
              <a:lnSpc>
                <a:spcPct val="90000"/>
              </a:lnSpc>
              <a:spcBef>
                <a:spcPts val="1000"/>
              </a:spcBef>
              <a:spcAft>
                <a:spcPts val="600"/>
              </a:spcAft>
              <a:buNone/>
            </a:pPr>
            <a:r>
              <a:rPr lang="en-US" sz="1400"/>
              <a:t>This practice transforms everyday setbacks into opportunities for growth and joy.</a:t>
            </a:r>
          </a:p>
          <a:p>
            <a:pPr marL="0" indent="0">
              <a:lnSpc>
                <a:spcPct val="90000"/>
              </a:lnSpc>
              <a:spcBef>
                <a:spcPts val="2500"/>
              </a:spcBef>
              <a:spcAft>
                <a:spcPts val="600"/>
              </a:spcAft>
              <a:buNone/>
            </a:pPr>
            <a:r>
              <a:rPr lang="en-US" sz="1400" b="1"/>
              <a:t>Everyday Empowerment</a:t>
            </a:r>
          </a:p>
          <a:p>
            <a:pPr marL="0" lvl="1" indent="0">
              <a:lnSpc>
                <a:spcPct val="90000"/>
              </a:lnSpc>
              <a:spcBef>
                <a:spcPts val="1000"/>
              </a:spcBef>
              <a:spcAft>
                <a:spcPts val="600"/>
              </a:spcAft>
              <a:buNone/>
            </a:pPr>
            <a:r>
              <a:rPr lang="en-US" sz="1400"/>
              <a:t>Chanting empowers individuals to convert stress and fatigue into moments of connection and positivity.</a:t>
            </a:r>
          </a:p>
        </p:txBody>
      </p:sp>
      <p:pic>
        <p:nvPicPr>
          <p:cNvPr id="4" name="Content Placeholder 3" descr="Meditation">
            <a:extLst>
              <a:ext uri="{FF2B5EF4-FFF2-40B4-BE49-F238E27FC236}">
                <a16:creationId xmlns:a16="http://schemas.microsoft.com/office/drawing/2014/main" id="{5C099305-4667-499A-8796-DF809C2604BE}"/>
              </a:ext>
            </a:extLst>
          </p:cNvPr>
          <p:cNvPicPr>
            <a:picLocks noGrp="1" noChangeAspect="1"/>
          </p:cNvPicPr>
          <p:nvPr>
            <p:ph idx="1"/>
          </p:nvPr>
        </p:nvPicPr>
        <p:blipFill>
          <a:blip r:embed="rId3"/>
          <a:stretch>
            <a:fillRect/>
          </a:stretch>
        </p:blipFill>
        <p:spPr>
          <a:xfrm>
            <a:off x="5136995" y="1691962"/>
            <a:ext cx="6466741" cy="3475873"/>
          </a:xfrm>
          <a:prstGeom prst="rect">
            <a:avLst/>
          </a:prstGeom>
          <a:noFill/>
        </p:spPr>
      </p:pic>
    </p:spTree>
    <p:extLst>
      <p:ext uri="{BB962C8B-B14F-4D97-AF65-F5344CB8AC3E}">
        <p14:creationId xmlns:p14="http://schemas.microsoft.com/office/powerpoint/2010/main" val="64865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uneVTI">
  <a:themeElements>
    <a:clrScheme name="Dune Palett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_win32_DN_v2" id="{97A7A9A4-5677-45E2-BAC9-3A76DA18A86D}" vid="{E1353FFA-7ECE-4894-957E-EAB589AB12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TotalTime>
  <Words>7320</Words>
  <Application>Microsoft Office PowerPoint</Application>
  <PresentationFormat>Widescreen</PresentationFormat>
  <Paragraphs>264</Paragraphs>
  <Slides>27</Slides>
  <Notes>27</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2" baseType="lpstr">
      <vt:lpstr>Aptos</vt:lpstr>
      <vt:lpstr>Arial</vt:lpstr>
      <vt:lpstr>Neue Haas Grotesk Text Pro</vt:lpstr>
      <vt:lpstr>DuneVTI</vt:lpstr>
      <vt:lpstr>think-cell Slide</vt:lpstr>
      <vt:lpstr>Transforming Life &amp; Environment: A Buddhist Perspective</vt:lpstr>
      <vt:lpstr>Presentation Agenda</vt:lpstr>
      <vt:lpstr>Opening Reflections: The Oneness of Life and Environment</vt:lpstr>
      <vt:lpstr>Core theme and foundational analogy: Oneness, Funi, Body-Shadow</vt:lpstr>
      <vt:lpstr>Mutual Influence: Environment and Life</vt:lpstr>
      <vt:lpstr>How environment affects life: negative and positive examples</vt:lpstr>
      <vt:lpstr>How life affects environment: empowerment and agency</vt:lpstr>
      <vt:lpstr>Empowerment through Buddhist Practice</vt:lpstr>
      <vt:lpstr>Chanting Nam-myoho-renge-kyo: awakening inner strength and transforming challenges</vt:lpstr>
      <vt:lpstr>Principle of mutual transformation: inner change leads to outer change</vt:lpstr>
      <vt:lpstr>Esho Funi: Non-duality of Life and Environment</vt:lpstr>
      <vt:lpstr>Definition and explanation of Esho Funi</vt:lpstr>
      <vt:lpstr>Karmic effects and unique environments</vt:lpstr>
      <vt:lpstr>Three Realms of Existence: Foundation of Oneness</vt:lpstr>
      <vt:lpstr>Introduction to the three realms: life, living beings, environment</vt:lpstr>
      <vt:lpstr>Five components of life: physical and spiritual aspects</vt:lpstr>
      <vt:lpstr>Real-Life Application:  Noisy Neighbours</vt:lpstr>
      <vt:lpstr>Noisy neighbors story: personal responsibility and Buddhist perspective</vt:lpstr>
      <vt:lpstr>Sacredness of place and respect for Buddhahood</vt:lpstr>
      <vt:lpstr>Environment as reflection of mind and global implications</vt:lpstr>
      <vt:lpstr>Personal change and positive outcomes</vt:lpstr>
      <vt:lpstr>Mission of Youth: Sharing Buddhism and Attaining Buddhahood</vt:lpstr>
      <vt:lpstr>Sharing Buddhism with friends: dialogue and conviction</vt:lpstr>
      <vt:lpstr>Characteristics of the Buddha: eternal enlightenment and dedication to happiness</vt:lpstr>
      <vt:lpstr>Nam-myoho-renge-kyo as ultimate title of honour and the three bodies</vt:lpstr>
      <vt:lpstr>Attainment of Buddhahood in one's present form and the significance of dialogue movement</vt:lpstr>
      <vt:lpstr>Conclusion: Embracing Interconnected Transformation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Arunabha Gupta</dc:creator>
  <cp:lastModifiedBy>Arunabha Gupta</cp:lastModifiedBy>
  <cp:revision>1</cp:revision>
  <dcterms:created xsi:type="dcterms:W3CDTF">2025-10-16T18:45:11Z</dcterms:created>
  <dcterms:modified xsi:type="dcterms:W3CDTF">2025-10-16T19:15:37Z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0c2fedb-0da6-4717-8531-d16a1b9930f4_Enabled">
    <vt:lpwstr>true</vt:lpwstr>
  </property>
  <property fmtid="{D5CDD505-2E9C-101B-9397-08002B2CF9AE}" pid="3" name="MSIP_Label_90c2fedb-0da6-4717-8531-d16a1b9930f4_SetDate">
    <vt:lpwstr>2025-10-16T18:48:44Z</vt:lpwstr>
  </property>
  <property fmtid="{D5CDD505-2E9C-101B-9397-08002B2CF9AE}" pid="4" name="MSIP_Label_90c2fedb-0da6-4717-8531-d16a1b9930f4_Method">
    <vt:lpwstr>Standard</vt:lpwstr>
  </property>
  <property fmtid="{D5CDD505-2E9C-101B-9397-08002B2CF9AE}" pid="5" name="MSIP_Label_90c2fedb-0da6-4717-8531-d16a1b9930f4_Name">
    <vt:lpwstr>90c2fedb-0da6-4717-8531-d16a1b9930f4</vt:lpwstr>
  </property>
  <property fmtid="{D5CDD505-2E9C-101B-9397-08002B2CF9AE}" pid="6" name="MSIP_Label_90c2fedb-0da6-4717-8531-d16a1b9930f4_SiteId">
    <vt:lpwstr>45597f60-6e37-4be7-acfb-4c9e23b261ea</vt:lpwstr>
  </property>
  <property fmtid="{D5CDD505-2E9C-101B-9397-08002B2CF9AE}" pid="7" name="MSIP_Label_90c2fedb-0da6-4717-8531-d16a1b9930f4_ActionId">
    <vt:lpwstr>2ae0c7a0-4a22-4d60-a9d7-06f34f125888</vt:lpwstr>
  </property>
  <property fmtid="{D5CDD505-2E9C-101B-9397-08002B2CF9AE}" pid="8" name="MSIP_Label_90c2fedb-0da6-4717-8531-d16a1b9930f4_ContentBits">
    <vt:lpwstr>0</vt:lpwstr>
  </property>
  <property fmtid="{D5CDD505-2E9C-101B-9397-08002B2CF9AE}" pid="9" name="MSIP_Label_90c2fedb-0da6-4717-8531-d16a1b9930f4_Tag">
    <vt:lpwstr>10, 1, 2, 1</vt:lpwstr>
  </property>
</Properties>
</file>